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72" r:id="rId4"/>
    <p:sldId id="304" r:id="rId5"/>
    <p:sldId id="311" r:id="rId6"/>
    <p:sldId id="314" r:id="rId7"/>
    <p:sldId id="295" r:id="rId8"/>
    <p:sldId id="281" r:id="rId9"/>
    <p:sldId id="273" r:id="rId10"/>
    <p:sldId id="274" r:id="rId11"/>
    <p:sldId id="276" r:id="rId12"/>
    <p:sldId id="297" r:id="rId13"/>
    <p:sldId id="313" r:id="rId14"/>
    <p:sldId id="309" r:id="rId15"/>
    <p:sldId id="282" r:id="rId16"/>
    <p:sldId id="298" r:id="rId17"/>
    <p:sldId id="306" r:id="rId18"/>
    <p:sldId id="285" r:id="rId19"/>
  </p:sldIdLst>
  <p:sldSz cx="12192000" cy="6858000"/>
  <p:notesSz cx="7104063" cy="102346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ugenia Acicf" initials="EA" lastIdx="1" clrIdx="0">
    <p:extLst>
      <p:ext uri="{19B8F6BF-5375-455C-9EA6-DF929625EA0E}">
        <p15:presenceInfo xmlns:p15="http://schemas.microsoft.com/office/powerpoint/2012/main" userId="3738d1cbb01a7519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F8E"/>
    <a:srgbClr val="0033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0" autoAdjust="0"/>
    <p:restoredTop sz="94102" autoAdjust="0"/>
  </p:normalViewPr>
  <p:slideViewPr>
    <p:cSldViewPr snapToGrid="0">
      <p:cViewPr varScale="1">
        <p:scale>
          <a:sx n="81" d="100"/>
          <a:sy n="81" d="100"/>
        </p:scale>
        <p:origin x="122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9202" cy="512304"/>
          </a:xfrm>
          <a:prstGeom prst="rect">
            <a:avLst/>
          </a:prstGeom>
        </p:spPr>
        <p:txBody>
          <a:bodyPr vert="horz" lIns="94775" tIns="47389" rIns="94775" bIns="47389" rtlCol="0"/>
          <a:lstStyle>
            <a:lvl1pPr algn="l">
              <a:defRPr sz="13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4023204" y="0"/>
            <a:ext cx="3079202" cy="512304"/>
          </a:xfrm>
          <a:prstGeom prst="rect">
            <a:avLst/>
          </a:prstGeom>
        </p:spPr>
        <p:txBody>
          <a:bodyPr vert="horz" lIns="94775" tIns="47389" rIns="94775" bIns="47389" rtlCol="0"/>
          <a:lstStyle>
            <a:lvl1pPr algn="r">
              <a:defRPr sz="1300"/>
            </a:lvl1pPr>
          </a:lstStyle>
          <a:p>
            <a:fld id="{71E233BC-47F9-4ECF-9989-6A51EF1E5A57}" type="datetimeFigureOut">
              <a:rPr lang="pt-PT" smtClean="0"/>
              <a:t>23/03/2026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38863" cy="34528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775" tIns="47389" rIns="94775" bIns="47389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710075" y="4924990"/>
            <a:ext cx="5683914" cy="4029684"/>
          </a:xfrm>
          <a:prstGeom prst="rect">
            <a:avLst/>
          </a:prstGeom>
        </p:spPr>
        <p:txBody>
          <a:bodyPr vert="horz" lIns="94775" tIns="47389" rIns="94775" bIns="47389" rtlCol="0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9722310"/>
            <a:ext cx="3079202" cy="512304"/>
          </a:xfrm>
          <a:prstGeom prst="rect">
            <a:avLst/>
          </a:prstGeom>
        </p:spPr>
        <p:txBody>
          <a:bodyPr vert="horz" lIns="94775" tIns="47389" rIns="94775" bIns="47389" rtlCol="0" anchor="b"/>
          <a:lstStyle>
            <a:lvl1pPr algn="l">
              <a:defRPr sz="13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4023204" y="9722310"/>
            <a:ext cx="3079202" cy="512304"/>
          </a:xfrm>
          <a:prstGeom prst="rect">
            <a:avLst/>
          </a:prstGeom>
        </p:spPr>
        <p:txBody>
          <a:bodyPr vert="horz" lIns="94775" tIns="47389" rIns="94775" bIns="47389" rtlCol="0" anchor="b"/>
          <a:lstStyle>
            <a:lvl1pPr algn="r">
              <a:defRPr sz="1300"/>
            </a:lvl1pPr>
          </a:lstStyle>
          <a:p>
            <a:fld id="{81687597-74FD-4DB6-B698-DFA894790A68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095033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687597-74FD-4DB6-B698-DFA894790A68}" type="slidenum">
              <a:rPr lang="pt-PT" smtClean="0"/>
              <a:t>16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4672303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pt-PT"/>
              <a:t>Clique para editar o estilo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/>
              <a:t>Faça clique para editar o estilo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pt-PT"/>
              <a:t>Clique para editar o estilo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t-PT"/>
              <a:t>Clique para editar o estilo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3/23/2026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/>
              <a:t>Clique para editar o estilo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3/23/2026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pt-PT"/>
              <a:t>Clique para editar o estilo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3/23/2026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3/23/2026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pt-PT"/>
              <a:t>Clique para editar o estilo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3/23/2026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PT"/>
              <a:t>Clique para editar o estilo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PT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PT"/>
              <a:t>Clique para editar o estilo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PT"/>
              <a:t>Clique para editar o estilo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pt-PT"/>
              <a:t>Clique para editar o estilo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 com Cit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PT"/>
              <a:t>Clique para editar o estilo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iro ou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PT"/>
              <a:t>Clique para editar o estilo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3/23/2026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pt-PT"/>
              <a:t>Clique para editar o estilo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PT"/>
              <a:t>Clique para editar o estilo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3/23/2026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212532" y="2915001"/>
            <a:ext cx="7766936" cy="2524260"/>
          </a:xfrm>
        </p:spPr>
        <p:txBody>
          <a:bodyPr/>
          <a:lstStyle/>
          <a:p>
            <a:pPr algn="ctr">
              <a:spcBef>
                <a:spcPct val="50000"/>
              </a:spcBef>
            </a:pPr>
            <a:br>
              <a:rPr lang="pt-PT" dirty="0"/>
            </a:br>
            <a:br>
              <a:rPr lang="pt-PT" dirty="0"/>
            </a:br>
            <a:br>
              <a:rPr lang="pt-PT" dirty="0"/>
            </a:br>
            <a:br>
              <a:rPr lang="pt-PT" dirty="0"/>
            </a:br>
            <a:br>
              <a:rPr lang="pt-PT" dirty="0"/>
            </a:br>
            <a:br>
              <a:rPr lang="pt-PT" dirty="0"/>
            </a:br>
            <a:br>
              <a:rPr lang="pt-PT" dirty="0"/>
            </a:br>
            <a:br>
              <a:rPr lang="pt-PT" dirty="0"/>
            </a:br>
            <a:br>
              <a:rPr lang="pt-PT" dirty="0"/>
            </a:br>
            <a:r>
              <a:rPr lang="pt-PT" dirty="0"/>
              <a:t>	</a:t>
            </a:r>
            <a:r>
              <a:rPr lang="pt-PT" altLang="pt-PT" sz="3600" dirty="0">
                <a:solidFill>
                  <a:srgbClr val="002060"/>
                </a:solidFill>
                <a:latin typeface="Trebuchet MS" panose="020B0703020202090204" pitchFamily="34" charset="0"/>
              </a:rPr>
              <a:t>Plano de Atividades 2026</a:t>
            </a:r>
            <a:br>
              <a:rPr lang="pt-PT" altLang="pt-PT" sz="3600" dirty="0">
                <a:solidFill>
                  <a:srgbClr val="002060"/>
                </a:solidFill>
                <a:latin typeface="Trebuchet MS" panose="020B0703020202090204" pitchFamily="34" charset="0"/>
              </a:rPr>
            </a:br>
            <a:r>
              <a:rPr lang="pt-PT" altLang="pt-PT" sz="3600" dirty="0">
                <a:solidFill>
                  <a:srgbClr val="002060"/>
                </a:solidFill>
                <a:latin typeface="Trebuchet MS" panose="020B0703020202090204" pitchFamily="34" charset="0"/>
              </a:rPr>
              <a:t>		Orçamento previsional 2026</a:t>
            </a:r>
            <a:br>
              <a:rPr lang="pt-PT" altLang="pt-PT" sz="3600" dirty="0">
                <a:solidFill>
                  <a:srgbClr val="002060"/>
                </a:solidFill>
                <a:latin typeface="Trebuchet MS" panose="020B0703020202090204" pitchFamily="34" charset="0"/>
              </a:rPr>
            </a:br>
            <a:br>
              <a:rPr lang="pt-PT" sz="3600" dirty="0"/>
            </a:br>
            <a:br>
              <a:rPr lang="pt-PT" sz="3600" dirty="0"/>
            </a:br>
            <a:r>
              <a:rPr lang="pt-PT" sz="3600" dirty="0"/>
              <a:t>							</a:t>
            </a:r>
            <a:r>
              <a:rPr lang="pt-PT" sz="1400" dirty="0">
                <a:ln w="0"/>
                <a:solidFill>
                  <a:srgbClr val="003366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Fundão, 23 de março de 2026</a:t>
            </a:r>
            <a:endParaRPr lang="pt-PT" dirty="0">
              <a:solidFill>
                <a:srgbClr val="003366"/>
              </a:solidFill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066D1C30-D61B-4422-86FE-CA4D0102A1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3557" y="381384"/>
            <a:ext cx="3825177" cy="1820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321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0F1BBB71-D972-4B39-B087-9803C93D2603" descr="IMG_043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40" t="2579" r="9871" b="31843"/>
          <a:stretch/>
        </p:blipFill>
        <p:spPr bwMode="auto">
          <a:xfrm>
            <a:off x="139403" y="5686052"/>
            <a:ext cx="1312325" cy="1065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tângulo 4"/>
          <p:cNvSpPr/>
          <p:nvPr/>
        </p:nvSpPr>
        <p:spPr>
          <a:xfrm>
            <a:off x="979069" y="106714"/>
            <a:ext cx="4801621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endParaRPr lang="pt-PT" sz="120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pt-PT" sz="28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ÍNDICE</a:t>
            </a:r>
            <a:endParaRPr lang="pt-PT" sz="160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pt-PT" sz="160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78772B78-8DF3-4075-B4C7-55EC327315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6837420"/>
              </p:ext>
            </p:extLst>
          </p:nvPr>
        </p:nvGraphicFramePr>
        <p:xfrm>
          <a:off x="1055800" y="1060821"/>
          <a:ext cx="8144759" cy="414963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711126">
                  <a:extLst>
                    <a:ext uri="{9D8B030D-6E8A-4147-A177-3AD203B41FA5}">
                      <a16:colId xmlns:a16="http://schemas.microsoft.com/office/drawing/2014/main" val="1722661712"/>
                    </a:ext>
                  </a:extLst>
                </a:gridCol>
                <a:gridCol w="433633">
                  <a:extLst>
                    <a:ext uri="{9D8B030D-6E8A-4147-A177-3AD203B41FA5}">
                      <a16:colId xmlns:a16="http://schemas.microsoft.com/office/drawing/2014/main" val="3437499427"/>
                    </a:ext>
                  </a:extLst>
                </a:gridCol>
              </a:tblGrid>
              <a:tr h="532229">
                <a:tc>
                  <a:txBody>
                    <a:bodyPr/>
                    <a:lstStyle/>
                    <a:p>
                      <a:pPr marL="400050" indent="-400050">
                        <a:lnSpc>
                          <a:spcPct val="107000"/>
                        </a:lnSpc>
                        <a:spcAft>
                          <a:spcPts val="800"/>
                        </a:spcAft>
                        <a:buAutoNum type="romanUcPeriod"/>
                      </a:pPr>
                      <a:r>
                        <a:rPr lang="pt-PT" sz="1500" kern="1200" dirty="0">
                          <a:ln w="0"/>
                          <a:solidFill>
                            <a:srgbClr val="002060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PLANO DE ATIVIDADES PARA O PERÍODO DE 2026</a:t>
                      </a:r>
                    </a:p>
                    <a:p>
                      <a:pPr mar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pt-PT" sz="800" kern="1200" dirty="0">
                        <a:ln w="0"/>
                        <a:solidFill>
                          <a:srgbClr val="002060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9582" marR="59582" marT="8594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pt-PT" sz="1800" kern="1200" dirty="0">
                        <a:ln w="0"/>
                        <a:solidFill>
                          <a:srgbClr val="002060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9582" marR="59582" marT="8594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2044609"/>
                  </a:ext>
                </a:extLst>
              </a:tr>
              <a:tr h="3635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PT" sz="1400" b="1" i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a) Interação com os associados……………………………………………………………………………………..…………</a:t>
                      </a:r>
                    </a:p>
                  </a:txBody>
                  <a:tcPr marL="59582" marR="59582" marT="8594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PT" sz="1400" b="1" i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59582" marR="59582" marT="8594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8035292"/>
                  </a:ext>
                </a:extLst>
              </a:tr>
              <a:tr h="3635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PT" sz="1400" b="1" i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b) Transição digital…………………………………………………………………………………………….………………..……</a:t>
                      </a:r>
                    </a:p>
                  </a:txBody>
                  <a:tcPr marL="59582" marR="59582" marT="8594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PT" sz="1400" b="1" i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 marL="59582" marR="59582" marT="8594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82406207"/>
                  </a:ext>
                </a:extLst>
              </a:tr>
              <a:tr h="3635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PT" sz="1400" b="1" i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c)Transferência de conhecimento, ciência, inovação e centros de investigação………….……</a:t>
                      </a:r>
                    </a:p>
                  </a:txBody>
                  <a:tcPr marL="59582" marR="59582" marT="8594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PT" sz="1400" b="1" i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 marL="59582" marR="59582" marT="8594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1654936"/>
                  </a:ext>
                </a:extLst>
              </a:tr>
              <a:tr h="363565"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PT" sz="1400" b="1" i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d) Internacionalização e exportação……………………………………………………………………………..…….…</a:t>
                      </a:r>
                    </a:p>
                  </a:txBody>
                  <a:tcPr marL="59582" marR="59582" marT="8594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PT" sz="1400" b="1" i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 marL="59582" marR="59582" marT="8594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3307614"/>
                  </a:ext>
                </a:extLst>
              </a:tr>
              <a:tr h="363565"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PT" sz="1400" b="1" i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e) Outras atividades…………………………………………….…………………………………………………..………………</a:t>
                      </a:r>
                    </a:p>
                  </a:txBody>
                  <a:tcPr marL="59582" marR="59582" marT="8594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PT" sz="1400" b="1" i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 marL="59582" marR="59582" marT="8594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91063661"/>
                  </a:ext>
                </a:extLst>
              </a:tr>
              <a:tr h="38898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PT" sz="1400" b="1" i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f) Eventos …………………………………………………………………………………………………..………………………………</a:t>
                      </a:r>
                    </a:p>
                  </a:txBody>
                  <a:tcPr marL="59582" marR="59582" marT="8594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PT" sz="1400" b="1" i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 marL="59582" marR="59582" marT="8594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28129320"/>
                  </a:ext>
                </a:extLst>
              </a:tr>
              <a:tr h="37157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pt-PT" sz="1700" b="1" i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9582" marR="59582" marT="8594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pt-PT" sz="1700" b="1" i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9582" marR="59582" marT="8594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9577676"/>
                  </a:ext>
                </a:extLst>
              </a:tr>
              <a:tr h="37157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PT" sz="1400" b="1" i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II.</a:t>
                      </a:r>
                      <a:r>
                        <a:rPr lang="pt-PT" sz="1500" b="1" kern="1200" dirty="0">
                          <a:ln w="0"/>
                          <a:solidFill>
                            <a:srgbClr val="002060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	DEMONSTRAÇÃO PREVISIONAL DOS RESULTADOS PARA O ANO DE 2026</a:t>
                      </a:r>
                      <a:r>
                        <a:rPr lang="pt-PT" sz="1400" b="1" i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………………….</a:t>
                      </a:r>
                    </a:p>
                  </a:txBody>
                  <a:tcPr marL="59582" marR="59582" marT="8594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PT" sz="1400" b="1" i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 marL="59582" marR="59582" marT="8594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7571085"/>
                  </a:ext>
                </a:extLst>
              </a:tr>
              <a:tr h="42067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PT" sz="1400" b="1" i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III. 	</a:t>
                      </a:r>
                      <a:r>
                        <a:rPr lang="pt-PT" sz="1500" b="1" kern="1200" dirty="0">
                          <a:ln w="0"/>
                          <a:solidFill>
                            <a:srgbClr val="002060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BALANÇO  PREVISIONAL DOS RESULTADOS PARA O EXERCÍCO DE 2026</a:t>
                      </a:r>
                      <a:r>
                        <a:rPr lang="pt-PT" sz="1400" b="1" i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……………………</a:t>
                      </a:r>
                    </a:p>
                  </a:txBody>
                  <a:tcPr marL="59582" marR="59582" marT="8594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PT" sz="1400" b="1" i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 marL="59582" marR="59582" marT="8594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22343495"/>
                  </a:ext>
                </a:extLst>
              </a:tr>
              <a:tr h="24677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PT" sz="1400" b="1" i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IV. 	ORÇAMENTO DE TESOURARIA 2026………….………………………………………………………………..………</a:t>
                      </a:r>
                    </a:p>
                  </a:txBody>
                  <a:tcPr marL="59582" marR="59582" marT="8594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PT" sz="1400" b="1" i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 marL="59582" marR="59582" marT="8594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27312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93096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0F1BBB71-D972-4B39-B087-9803C93D2603" descr="IMG_043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40" t="2579" r="9871" b="31843"/>
          <a:stretch/>
        </p:blipFill>
        <p:spPr bwMode="auto">
          <a:xfrm>
            <a:off x="94924" y="5422691"/>
            <a:ext cx="1538567" cy="1248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tângulo 4"/>
          <p:cNvSpPr/>
          <p:nvPr/>
        </p:nvSpPr>
        <p:spPr>
          <a:xfrm>
            <a:off x="811368" y="528173"/>
            <a:ext cx="9156043" cy="469359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1600" dirty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                                                    I.PLANO DE ATIVIDADES E ORÇAMENTO|2026</a:t>
            </a:r>
          </a:p>
          <a:p>
            <a:r>
              <a:rPr lang="pt-PT" sz="120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										</a:t>
            </a:r>
            <a:endParaRPr lang="pt-PT" sz="1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pt-PT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pt-PT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A. INTERAÇÃO COM OS ASSOCIADOS:</a:t>
            </a:r>
          </a:p>
          <a:p>
            <a:pPr algn="just"/>
            <a:endParaRPr lang="pt-PT" dirty="0">
              <a:solidFill>
                <a:srgbClr val="002060"/>
              </a:solidFill>
            </a:endParaRPr>
          </a:p>
          <a:p>
            <a:pPr algn="just"/>
            <a:endParaRPr lang="pt-PT" dirty="0">
              <a:solidFill>
                <a:srgbClr val="002060"/>
              </a:solidFill>
            </a:endParaRPr>
          </a:p>
          <a:p>
            <a:pPr marL="285750" indent="-285750" algn="just">
              <a:buFontTx/>
              <a:buChar char="-"/>
            </a:pPr>
            <a:r>
              <a:rPr lang="pt-PT" sz="1700" b="1" i="1" dirty="0">
                <a:solidFill>
                  <a:srgbClr val="002060"/>
                </a:solidFill>
              </a:rPr>
              <a:t>Gabinete de Apoio </a:t>
            </a:r>
            <a:r>
              <a:rPr lang="pt-PT" sz="1600" b="1" i="1" dirty="0">
                <a:solidFill>
                  <a:srgbClr val="002060"/>
                </a:solidFill>
              </a:rPr>
              <a:t>Jurídico e </a:t>
            </a:r>
            <a:r>
              <a:rPr lang="pt-PT" sz="1700" b="1" i="1" dirty="0">
                <a:solidFill>
                  <a:srgbClr val="002060"/>
                </a:solidFill>
              </a:rPr>
              <a:t>Gabinete Médico</a:t>
            </a:r>
            <a:r>
              <a:rPr lang="pt-PT" sz="1600" b="1" i="1" dirty="0">
                <a:solidFill>
                  <a:srgbClr val="002060"/>
                </a:solidFill>
              </a:rPr>
              <a:t> em pleno funcionamento;</a:t>
            </a:r>
          </a:p>
          <a:p>
            <a:pPr algn="just"/>
            <a:endParaRPr lang="pt-PT" sz="1600" b="1" i="1" dirty="0">
              <a:solidFill>
                <a:srgbClr val="002060"/>
              </a:solidFill>
            </a:endParaRPr>
          </a:p>
          <a:p>
            <a:pPr algn="just"/>
            <a:endParaRPr lang="pt-PT" sz="1600" b="1" i="1" dirty="0">
              <a:solidFill>
                <a:srgbClr val="002060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pt-PT" sz="1800" b="1" kern="0" dirty="0">
                <a:solidFill>
                  <a:srgbClr val="002060"/>
                </a:solidFill>
                <a:effectLst/>
                <a:ea typeface="Calibri" panose="020F0502020204030204" pitchFamily="34" charset="0"/>
                <a:cs typeface="AppleSystemUIFont"/>
              </a:rPr>
              <a:t>- </a:t>
            </a:r>
            <a:r>
              <a:rPr lang="pt-PT" sz="1700" b="1" i="1" kern="0" dirty="0">
                <a:solidFill>
                  <a:srgbClr val="002060"/>
                </a:solidFill>
                <a:effectLst/>
                <a:ea typeface="Calibri" panose="020F0502020204030204" pitchFamily="34" charset="0"/>
                <a:cs typeface="AppleSystemUIFont"/>
              </a:rPr>
              <a:t>Gabinete de Apoio Económico-Financeiro</a:t>
            </a:r>
            <a:r>
              <a:rPr lang="pt-PT" sz="1700" b="1" i="1" kern="0" dirty="0">
                <a:solidFill>
                  <a:srgbClr val="002060"/>
                </a:solidFill>
                <a:ea typeface="Calibri" panose="020F0502020204030204" pitchFamily="34" charset="0"/>
                <a:cs typeface="AppleSystemUIFont"/>
              </a:rPr>
              <a:t>:</a:t>
            </a:r>
            <a:endParaRPr lang="pt-PT" sz="1700" kern="0" dirty="0">
              <a:solidFill>
                <a:srgbClr val="002060"/>
              </a:solidFill>
              <a:effectLst/>
              <a:ea typeface="Calibri" panose="020F0502020204030204" pitchFamily="34" charset="0"/>
              <a:cs typeface="AppleSystemUIFont"/>
            </a:endParaRPr>
          </a:p>
          <a:p>
            <a:pPr algn="just">
              <a:lnSpc>
                <a:spcPct val="150000"/>
              </a:lnSpc>
            </a:pPr>
            <a:r>
              <a:rPr lang="pt-PT" sz="1600" dirty="0">
                <a:solidFill>
                  <a:srgbClr val="002060"/>
                </a:solidFill>
              </a:rPr>
              <a:t>Divulgação de Informação de interesse para as empresas, como por exemplo sistemas de incentivos Portugal 2030, fontes de financiamento público ou privado e incentivos fiscais</a:t>
            </a:r>
            <a:r>
              <a:rPr lang="pt-PT" sz="1800" dirty="0">
                <a:solidFill>
                  <a:srgbClr val="002060"/>
                </a:solidFill>
              </a:rPr>
              <a:t>.</a:t>
            </a:r>
          </a:p>
          <a:p>
            <a:pPr algn="just">
              <a:lnSpc>
                <a:spcPct val="150000"/>
              </a:lnSpc>
            </a:pPr>
            <a:endParaRPr lang="pt-PT" sz="1800" dirty="0">
              <a:solidFill>
                <a:srgbClr val="002060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pt-PT" dirty="0">
                <a:solidFill>
                  <a:srgbClr val="002060"/>
                </a:solidFill>
              </a:rPr>
              <a:t>- Apoio à criação e legalização da empresa;</a:t>
            </a:r>
            <a:endParaRPr lang="pt-PT" sz="1800" dirty="0">
              <a:solidFill>
                <a:srgbClr val="002060"/>
              </a:solidFill>
            </a:endParaRPr>
          </a:p>
          <a:p>
            <a:pPr algn="just"/>
            <a:r>
              <a:rPr lang="pt-PT" sz="1800" u="sng" kern="0" dirty="0">
                <a:solidFill>
                  <a:schemeClr val="accent2">
                    <a:lumMod val="50000"/>
                  </a:schemeClr>
                </a:solidFill>
                <a:ea typeface="Calibri" panose="020F0502020204030204" pitchFamily="34" charset="0"/>
                <a:cs typeface="AppleSystemUIFont"/>
              </a:rPr>
              <a:t> </a:t>
            </a:r>
            <a:endParaRPr lang="pt-PT" sz="16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43251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78FB2E-C662-3646-5555-2078A9F002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0F1BBB71-D972-4B39-B087-9803C93D2603" descr="IMG_0438.JPG">
            <a:extLst>
              <a:ext uri="{FF2B5EF4-FFF2-40B4-BE49-F238E27FC236}">
                <a16:creationId xmlns:a16="http://schemas.microsoft.com/office/drawing/2014/main" id="{54FE416A-BFA0-9F43-ED16-D7C1B8C03CE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40" t="2579" r="9871" b="31843"/>
          <a:stretch/>
        </p:blipFill>
        <p:spPr bwMode="auto">
          <a:xfrm>
            <a:off x="53599" y="5918719"/>
            <a:ext cx="1030483" cy="836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16729933-C6CE-347E-D38C-3E2579E4ED30}"/>
              </a:ext>
            </a:extLst>
          </p:cNvPr>
          <p:cNvSpPr/>
          <p:nvPr/>
        </p:nvSpPr>
        <p:spPr>
          <a:xfrm>
            <a:off x="811368" y="232508"/>
            <a:ext cx="9156043" cy="55399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1600" dirty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                                                    I.PLANO DE ATIVIDADES E ORÇAMENTO|2026</a:t>
            </a:r>
          </a:p>
          <a:p>
            <a:r>
              <a:rPr lang="pt-PT" sz="120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										</a:t>
            </a:r>
            <a:r>
              <a:rPr lang="pt-PT" sz="130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A. INTERAÇÃO COM OS ASSOCIADOS</a:t>
            </a:r>
            <a:endParaRPr lang="pt-PT" sz="13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AD8E57EE-3B08-04A2-6A84-67EEDDBF751E}"/>
              </a:ext>
            </a:extLst>
          </p:cNvPr>
          <p:cNvSpPr/>
          <p:nvPr/>
        </p:nvSpPr>
        <p:spPr>
          <a:xfrm>
            <a:off x="725226" y="715998"/>
            <a:ext cx="9156043" cy="35394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pt-PT" sz="1700" b="1" i="1" kern="0" dirty="0">
                <a:solidFill>
                  <a:srgbClr val="002060"/>
                </a:solidFill>
                <a:ea typeface="Calibri" panose="020F0502020204030204" pitchFamily="34" charset="0"/>
                <a:cs typeface="AppleSystemUIFont"/>
              </a:rPr>
              <a:t>- Ga</a:t>
            </a:r>
            <a:r>
              <a:rPr lang="pt-PT" sz="1700" b="1" i="1" kern="0" dirty="0">
                <a:solidFill>
                  <a:srgbClr val="002060"/>
                </a:solidFill>
                <a:effectLst/>
                <a:ea typeface="Calibri" panose="020F0502020204030204" pitchFamily="34" charset="0"/>
                <a:cs typeface="AppleSystemUIFont"/>
              </a:rPr>
              <a:t>binete de Apoio à Formação Profissional</a:t>
            </a:r>
            <a:r>
              <a:rPr lang="pt-PT" sz="1700" b="1" i="1" kern="0" dirty="0">
                <a:solidFill>
                  <a:srgbClr val="002060"/>
                </a:solidFill>
                <a:ea typeface="Calibri" panose="020F0502020204030204" pitchFamily="34" charset="0"/>
                <a:cs typeface="AppleSystemUIFont"/>
              </a:rPr>
              <a:t> </a:t>
            </a:r>
            <a:endParaRPr lang="pt-PT" sz="1600" dirty="0">
              <a:solidFill>
                <a:srgbClr val="002060"/>
              </a:solidFill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29BA3CA1-1CB3-96BF-08FD-2CCCDAAEE121}"/>
              </a:ext>
            </a:extLst>
          </p:cNvPr>
          <p:cNvSpPr txBox="1"/>
          <p:nvPr/>
        </p:nvSpPr>
        <p:spPr>
          <a:xfrm>
            <a:off x="831741" y="1208739"/>
            <a:ext cx="8943015" cy="49795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altLang="pt-PT" sz="17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*</a:t>
            </a:r>
            <a:r>
              <a:rPr lang="pt-PT" altLang="pt-PT" sz="1700" b="1" u="sng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Formação financiada 2024/2027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PT" altLang="pt-PT" sz="1000" b="1" u="sng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altLang="pt-PT" sz="1500" dirty="0">
                <a:solidFill>
                  <a:srgbClr val="002060"/>
                </a:solidFill>
              </a:rPr>
              <a:t>Disponibilização de ações de formação certificadas gratuitas, que integram o Catálogo Nacional de Qualificações, para empresários e seus colaboradores enquadradas na candidatura em execução da tipologia “Formação Modular Certificada” financiada pelo Pessoas 2030.</a:t>
            </a:r>
          </a:p>
          <a:p>
            <a:pPr marL="0" indent="0" algn="just">
              <a:lnSpc>
                <a:spcPct val="150000"/>
              </a:lnSpc>
              <a:buFontTx/>
              <a:buNone/>
            </a:pPr>
            <a:r>
              <a:rPr lang="pt-PT" altLang="pt-PT" sz="1400" dirty="0">
                <a:solidFill>
                  <a:srgbClr val="002060"/>
                </a:solidFill>
              </a:rPr>
              <a:t>Objetivo geral do projeto: aprofundar as competências dos adultos, uma melhor adaptação às mudanças tecnológicas e organizacionais e o reforço da empregabilidade.</a:t>
            </a:r>
          </a:p>
          <a:p>
            <a:pPr marL="0" indent="0" algn="just">
              <a:lnSpc>
                <a:spcPct val="150000"/>
              </a:lnSpc>
              <a:buFontTx/>
              <a:buNone/>
            </a:pPr>
            <a:r>
              <a:rPr lang="pt-PT" altLang="pt-PT" sz="1400" dirty="0">
                <a:solidFill>
                  <a:srgbClr val="002060"/>
                </a:solidFill>
              </a:rPr>
              <a:t>Destinatários: </a:t>
            </a:r>
            <a:r>
              <a:rPr lang="pt-PT" sz="1400" dirty="0">
                <a:solidFill>
                  <a:srgbClr val="002060"/>
                </a:solidFill>
              </a:rPr>
              <a:t>Adultos empregados e desempregados/as</a:t>
            </a:r>
          </a:p>
          <a:p>
            <a:pPr marL="0" indent="0" algn="just">
              <a:lnSpc>
                <a:spcPct val="150000"/>
              </a:lnSpc>
              <a:buFontTx/>
              <a:buNone/>
            </a:pPr>
            <a:r>
              <a:rPr lang="pt-PT" altLang="pt-PT" sz="1400" dirty="0">
                <a:solidFill>
                  <a:srgbClr val="002060"/>
                </a:solidFill>
              </a:rPr>
              <a:t>Total de participantes aprovados: 915 formandos</a:t>
            </a:r>
          </a:p>
          <a:p>
            <a:pPr algn="just">
              <a:lnSpc>
                <a:spcPct val="150000"/>
              </a:lnSpc>
              <a:defRPr/>
            </a:pPr>
            <a:r>
              <a:rPr lang="pt-PT" altLang="pt-PT" sz="1400" dirty="0">
                <a:solidFill>
                  <a:srgbClr val="002060"/>
                </a:solidFill>
              </a:rPr>
              <a:t>Volume Formação a executar: 3000 horas distribuído por 7 áreas de formação</a:t>
            </a:r>
          </a:p>
          <a:p>
            <a:pPr algn="just">
              <a:lnSpc>
                <a:spcPct val="150000"/>
              </a:lnSpc>
              <a:defRPr/>
            </a:pPr>
            <a:r>
              <a:rPr lang="pt-PT" altLang="pt-PT" sz="1400" dirty="0">
                <a:solidFill>
                  <a:srgbClr val="002060"/>
                </a:solidFill>
              </a:rPr>
              <a:t>Valor total aprovado para execução: 221.846,25€	</a:t>
            </a:r>
            <a:r>
              <a:rPr lang="pt-PT" altLang="pt-PT" sz="1200" i="1" dirty="0">
                <a:solidFill>
                  <a:srgbClr val="002060"/>
                </a:solidFill>
              </a:rPr>
              <a:t>(financiado a 100%)</a:t>
            </a:r>
          </a:p>
          <a:p>
            <a:pPr algn="just"/>
            <a:endParaRPr lang="pt-PT" sz="2000" b="1" i="1" kern="0" dirty="0">
              <a:solidFill>
                <a:schemeClr val="accent2">
                  <a:lumMod val="50000"/>
                </a:schemeClr>
              </a:solidFill>
              <a:ea typeface="Calibri" panose="020F0502020204030204" pitchFamily="34" charset="0"/>
              <a:cs typeface="AppleSystemUIFont"/>
            </a:endParaRPr>
          </a:p>
          <a:p>
            <a:pPr algn="just">
              <a:lnSpc>
                <a:spcPct val="150000"/>
              </a:lnSpc>
              <a:defRPr/>
            </a:pPr>
            <a:r>
              <a:rPr lang="pt-PT" sz="1700" b="1" dirty="0">
                <a:solidFill>
                  <a:srgbClr val="00206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*</a:t>
            </a:r>
            <a:r>
              <a:rPr lang="pt-PT" sz="1700" b="1" u="sng" dirty="0">
                <a:solidFill>
                  <a:srgbClr val="00206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Formação não financiada</a:t>
            </a:r>
          </a:p>
          <a:p>
            <a:pPr algn="just">
              <a:lnSpc>
                <a:spcPct val="150000"/>
              </a:lnSpc>
              <a:defRPr/>
            </a:pPr>
            <a:r>
              <a:rPr lang="pt-PT" sz="1500" dirty="0">
                <a:solidFill>
                  <a:srgbClr val="002060"/>
                </a:solidFill>
              </a:rPr>
              <a:t>Realização de ações de formação, onde a ACICF não dispõe de certificação, realizadas através de parcerias, em formato presencial.</a:t>
            </a:r>
            <a:endParaRPr lang="pt-PT" altLang="pt-PT" sz="18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24390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78FB2E-C662-3646-5555-2078A9F002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0F1BBB71-D972-4B39-B087-9803C93D2603" descr="IMG_0438.JPG">
            <a:extLst>
              <a:ext uri="{FF2B5EF4-FFF2-40B4-BE49-F238E27FC236}">
                <a16:creationId xmlns:a16="http://schemas.microsoft.com/office/drawing/2014/main" id="{54FE416A-BFA0-9F43-ED16-D7C1B8C03CE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40" t="2579" r="9871" b="31843"/>
          <a:stretch/>
        </p:blipFill>
        <p:spPr bwMode="auto">
          <a:xfrm>
            <a:off x="0" y="5814042"/>
            <a:ext cx="1107733" cy="899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16729933-C6CE-347E-D38C-3E2579E4ED30}"/>
              </a:ext>
            </a:extLst>
          </p:cNvPr>
          <p:cNvSpPr/>
          <p:nvPr/>
        </p:nvSpPr>
        <p:spPr>
          <a:xfrm>
            <a:off x="811368" y="232508"/>
            <a:ext cx="9156043" cy="55399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1600" dirty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                                                    I.PLANO DE ATIVIDADES E ORÇAMENTO|2026</a:t>
            </a:r>
          </a:p>
          <a:p>
            <a:r>
              <a:rPr lang="pt-PT" sz="120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										</a:t>
            </a:r>
            <a:r>
              <a:rPr lang="pt-PT" sz="130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A. INTERAÇÃO COM OS ASSOCIADOS</a:t>
            </a:r>
            <a:endParaRPr lang="pt-PT" sz="13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29BA3CA1-1CB3-96BF-08FD-2CCCDAAEE121}"/>
              </a:ext>
            </a:extLst>
          </p:cNvPr>
          <p:cNvSpPr txBox="1"/>
          <p:nvPr/>
        </p:nvSpPr>
        <p:spPr>
          <a:xfrm>
            <a:off x="725228" y="1001985"/>
            <a:ext cx="8238814" cy="54322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altLang="pt-PT" sz="1600" b="1" dirty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* </a:t>
            </a:r>
            <a:r>
              <a:rPr lang="pt-PT" sz="1600" b="1" dirty="0">
                <a:solidFill>
                  <a:srgbClr val="002060"/>
                </a:solidFill>
                <a:effectLst/>
                <a:latin typeface="+mj-lt"/>
                <a:ea typeface="Calibri" panose="020F0502020204030204" pitchFamily="34" charset="0"/>
              </a:rPr>
              <a:t>SIQRH – COMPETE2030-2025-7</a:t>
            </a:r>
            <a:endParaRPr lang="pt-PT" altLang="pt-PT" sz="1600" b="1" dirty="0">
              <a:solidFill>
                <a:srgbClr val="002060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altLang="pt-PT" sz="1600" b="1" dirty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Programa de Formação-Ação </a:t>
            </a: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altLang="pt-PT" sz="1600" b="1" dirty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PT" altLang="pt-PT" sz="1500" b="1" i="1" dirty="0">
                <a:solidFill>
                  <a:srgbClr val="002F8E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candidatura ainda em análise</a:t>
            </a: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PT" altLang="pt-PT" sz="1600" b="1" dirty="0">
              <a:solidFill>
                <a:srgbClr val="002060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altLang="pt-PT" sz="1600" dirty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 ACICF conta, em 2026, desenvolver a candidatura que apresentou </a:t>
            </a:r>
            <a:r>
              <a:rPr lang="pt-PT" sz="1600" dirty="0">
                <a:solidFill>
                  <a:srgbClr val="002060"/>
                </a:solidFill>
                <a:effectLst/>
                <a:latin typeface="+mj-lt"/>
                <a:ea typeface="Calibri" panose="020F0502020204030204" pitchFamily="34" charset="0"/>
              </a:rPr>
              <a:t>ao aviso </a:t>
            </a:r>
            <a:r>
              <a:rPr lang="pt-PT" sz="1600" b="1" dirty="0">
                <a:solidFill>
                  <a:srgbClr val="002060"/>
                </a:solidFill>
                <a:effectLst/>
                <a:latin typeface="+mj-lt"/>
                <a:ea typeface="Calibri" panose="020F0502020204030204" pitchFamily="34" charset="0"/>
              </a:rPr>
              <a:t>SIQRH – COMPETE2030-2025-7</a:t>
            </a:r>
            <a:r>
              <a:rPr lang="pt-PT" sz="1600" dirty="0">
                <a:solidFill>
                  <a:srgbClr val="002060"/>
                </a:solidFill>
                <a:effectLst/>
                <a:latin typeface="+mj-lt"/>
                <a:ea typeface="Calibri" panose="020F0502020204030204" pitchFamily="34" charset="0"/>
              </a:rPr>
              <a:t> (</a:t>
            </a:r>
            <a:r>
              <a:rPr lang="pt-PT" sz="1600" b="1" dirty="0">
                <a:solidFill>
                  <a:srgbClr val="002060"/>
                </a:solidFill>
                <a:effectLst/>
                <a:latin typeface="+mj-lt"/>
                <a:ea typeface="Calibri" panose="020F0502020204030204" pitchFamily="34" charset="0"/>
              </a:rPr>
              <a:t>Formação-Ação) </a:t>
            </a:r>
            <a:r>
              <a:rPr lang="pt-PT" sz="1600" dirty="0">
                <a:solidFill>
                  <a:srgbClr val="002060"/>
                </a:solidFill>
                <a:effectLst/>
                <a:latin typeface="+mj-lt"/>
                <a:ea typeface="Calibri" panose="020F0502020204030204" pitchFamily="34" charset="0"/>
              </a:rPr>
              <a:t>com o objetivo de apoiar </a:t>
            </a:r>
            <a:r>
              <a:rPr lang="pt-PT" sz="1600" b="1" dirty="0">
                <a:solidFill>
                  <a:srgbClr val="002060"/>
                </a:solidFill>
                <a:latin typeface="+mj-lt"/>
                <a:ea typeface="Calibri" panose="020F0502020204030204" pitchFamily="34" charset="0"/>
              </a:rPr>
              <a:t>5</a:t>
            </a:r>
            <a:r>
              <a:rPr lang="pt-PT" sz="1600" b="1" dirty="0">
                <a:solidFill>
                  <a:srgbClr val="002060"/>
                </a:solidFill>
                <a:effectLst/>
                <a:latin typeface="+mj-lt"/>
                <a:ea typeface="Calibri" panose="020F0502020204030204" pitchFamily="34" charset="0"/>
              </a:rPr>
              <a:t>0 PMEs </a:t>
            </a:r>
            <a:r>
              <a:rPr lang="pt-PT" sz="1600" dirty="0">
                <a:solidFill>
                  <a:srgbClr val="002060"/>
                </a:solidFill>
                <a:effectLst/>
                <a:latin typeface="+mj-lt"/>
                <a:ea typeface="Calibri" panose="020F0502020204030204" pitchFamily="34" charset="0"/>
              </a:rPr>
              <a:t>na digitalização  e transição digital e competitividade e inovação, através de uma metodologia que  combina formação, consultoria individualizada e intervenção na empresa de forma a melhorar e adaptar a mesma a novas realidade e ou necessidades.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PT" sz="1600" dirty="0">
              <a:solidFill>
                <a:srgbClr val="002060"/>
              </a:solidFill>
              <a:effectLst/>
              <a:latin typeface="+mj-lt"/>
              <a:ea typeface="Calibri" panose="020F050202020403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600" dirty="0">
                <a:solidFill>
                  <a:srgbClr val="002060"/>
                </a:solidFill>
                <a:latin typeface="+mj-lt"/>
                <a:ea typeface="Calibri" panose="020F0502020204030204" pitchFamily="34" charset="0"/>
              </a:rPr>
              <a:t>Áreas temáticas a intervencionar nas </a:t>
            </a:r>
            <a:r>
              <a:rPr lang="pt-PT" sz="1600" dirty="0" err="1">
                <a:solidFill>
                  <a:srgbClr val="002060"/>
                </a:solidFill>
                <a:latin typeface="+mj-lt"/>
                <a:ea typeface="Calibri" panose="020F0502020204030204" pitchFamily="34" charset="0"/>
              </a:rPr>
              <a:t>PME´s</a:t>
            </a:r>
            <a:r>
              <a:rPr lang="pt-PT" sz="1600" dirty="0">
                <a:solidFill>
                  <a:srgbClr val="002060"/>
                </a:solidFill>
                <a:latin typeface="+mj-lt"/>
                <a:ea typeface="Calibri" panose="020F0502020204030204" pitchFamily="34" charset="0"/>
              </a:rPr>
              <a:t>: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PT" sz="1600" dirty="0">
              <a:solidFill>
                <a:srgbClr val="002060"/>
              </a:solidFill>
              <a:effectLst/>
              <a:latin typeface="+mj-lt"/>
              <a:ea typeface="Calibri" panose="020F050202020403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PT" sz="1600" dirty="0">
              <a:solidFill>
                <a:srgbClr val="002060"/>
              </a:solidFill>
              <a:latin typeface="+mj-lt"/>
              <a:ea typeface="Calibri" panose="020F050202020403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PT" sz="1600" dirty="0">
              <a:solidFill>
                <a:srgbClr val="002060"/>
              </a:solidFill>
              <a:effectLst/>
              <a:latin typeface="+mj-lt"/>
              <a:ea typeface="Calibri" panose="020F050202020403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PT" sz="1600" dirty="0">
              <a:solidFill>
                <a:srgbClr val="002060"/>
              </a:solidFill>
              <a:effectLst/>
              <a:latin typeface="+mj-lt"/>
              <a:ea typeface="Calibri" panose="020F050202020403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altLang="pt-PT" sz="17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pt-PT" altLang="pt-PT" sz="1000" b="1" u="sng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pt-PT" altLang="pt-PT" sz="18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A55237F4-9B5F-4B92-A59C-FA3B57A0B3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8962" y="4856765"/>
            <a:ext cx="4520417" cy="99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9858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0F1BBB71-D972-4B39-B087-9803C93D2603" descr="IMG_043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40" t="2579" r="9871" b="31843"/>
          <a:stretch/>
        </p:blipFill>
        <p:spPr bwMode="auto">
          <a:xfrm>
            <a:off x="77169" y="5632820"/>
            <a:ext cx="1334381" cy="1083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tângulo 4"/>
          <p:cNvSpPr/>
          <p:nvPr/>
        </p:nvSpPr>
        <p:spPr>
          <a:xfrm>
            <a:off x="899595" y="349433"/>
            <a:ext cx="8687465" cy="512544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1600" dirty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                                                   I. PLANO DE ATIVIDADES E ORÇAMENTO|2026</a:t>
            </a:r>
          </a:p>
          <a:p>
            <a:r>
              <a:rPr lang="pt-PT" sz="1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									</a:t>
            </a:r>
            <a:r>
              <a:rPr lang="pt-PT" sz="130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A. INTERAÇÃO COM OS ASSOCIADOS</a:t>
            </a:r>
          </a:p>
          <a:p>
            <a:pPr algn="ctr"/>
            <a:endParaRPr lang="pt-PT" sz="1600" dirty="0">
              <a:solidFill>
                <a:schemeClr val="accent2">
                  <a:lumMod val="50000"/>
                </a:schemeClr>
              </a:solidFill>
            </a:endParaRPr>
          </a:p>
          <a:p>
            <a:pPr algn="ctr"/>
            <a:endParaRPr lang="pt-PT" sz="1600" dirty="0">
              <a:solidFill>
                <a:srgbClr val="002060"/>
              </a:solidFill>
            </a:endParaRPr>
          </a:p>
          <a:p>
            <a:pPr algn="just"/>
            <a:r>
              <a:rPr lang="pt-PT" sz="1700" b="1" i="1" dirty="0">
                <a:solidFill>
                  <a:srgbClr val="002060"/>
                </a:solidFill>
              </a:rPr>
              <a:t>- Continuar a desenvolver o Plano de angariação de novos associados</a:t>
            </a:r>
            <a:endParaRPr lang="pt-PT" sz="1600" b="1" dirty="0">
              <a:solidFill>
                <a:srgbClr val="002060"/>
              </a:solidFill>
            </a:endParaRPr>
          </a:p>
          <a:p>
            <a:pPr algn="just"/>
            <a:endParaRPr lang="pt-PT" sz="1700" b="1" i="1" dirty="0">
              <a:solidFill>
                <a:srgbClr val="002060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pt-PT" sz="1700" b="1" i="1" dirty="0">
                <a:solidFill>
                  <a:srgbClr val="002060"/>
                </a:solidFill>
              </a:rPr>
              <a:t>- Identificação das necessidades das empresas por setor de atividade</a:t>
            </a:r>
          </a:p>
          <a:p>
            <a:pPr algn="just">
              <a:lnSpc>
                <a:spcPct val="150000"/>
              </a:lnSpc>
            </a:pPr>
            <a:r>
              <a:rPr lang="pt-PT" sz="1600" dirty="0">
                <a:solidFill>
                  <a:srgbClr val="002060"/>
                </a:solidFill>
              </a:rPr>
              <a:t>	*Contacto direto com as Empresas;</a:t>
            </a:r>
          </a:p>
          <a:p>
            <a:pPr algn="just">
              <a:lnSpc>
                <a:spcPct val="150000"/>
              </a:lnSpc>
            </a:pPr>
            <a:r>
              <a:rPr lang="pt-PT" sz="1600" dirty="0">
                <a:solidFill>
                  <a:srgbClr val="002060"/>
                </a:solidFill>
              </a:rPr>
              <a:t>	*Criação de uma base de dados por setor de atividade de forma a facilitar o entendimento </a:t>
            </a:r>
          </a:p>
          <a:p>
            <a:pPr algn="just">
              <a:lnSpc>
                <a:spcPct val="150000"/>
              </a:lnSpc>
            </a:pPr>
            <a:r>
              <a:rPr lang="pt-PT" sz="1600" dirty="0">
                <a:solidFill>
                  <a:srgbClr val="002060"/>
                </a:solidFill>
              </a:rPr>
              <a:t>	das necessidades de cada setor.</a:t>
            </a:r>
          </a:p>
          <a:p>
            <a:endParaRPr lang="pt-PT" sz="160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just">
              <a:lnSpc>
                <a:spcPct val="150000"/>
              </a:lnSpc>
            </a:pPr>
            <a:r>
              <a:rPr lang="pt-PT" sz="1600" b="1" kern="0" dirty="0">
                <a:solidFill>
                  <a:srgbClr val="002060"/>
                </a:solidFill>
                <a:ea typeface="Calibri" panose="020F0502020204030204" pitchFamily="34" charset="0"/>
                <a:cs typeface="AppleSystemUIFont"/>
              </a:rPr>
              <a:t>- </a:t>
            </a:r>
            <a:r>
              <a:rPr lang="pt-PT" sz="1700" b="1" i="1" kern="0" dirty="0">
                <a:solidFill>
                  <a:srgbClr val="002060"/>
                </a:solidFill>
                <a:ea typeface="Calibri" panose="020F0502020204030204" pitchFamily="34" charset="0"/>
                <a:cs typeface="AppleSystemUIFont"/>
              </a:rPr>
              <a:t>D</a:t>
            </a:r>
            <a:r>
              <a:rPr lang="pt-PT" sz="1700" b="1" i="1" kern="0" dirty="0">
                <a:solidFill>
                  <a:srgbClr val="002060"/>
                </a:solidFill>
                <a:effectLst/>
                <a:ea typeface="Calibri" panose="020F0502020204030204" pitchFamily="34" charset="0"/>
                <a:cs typeface="AppleSystemUIFont"/>
              </a:rPr>
              <a:t>isponibilização de novos serviços </a:t>
            </a:r>
            <a:r>
              <a:rPr lang="pt-PT" sz="1700" b="1" i="1" dirty="0">
                <a:solidFill>
                  <a:srgbClr val="002060"/>
                </a:solidFill>
              </a:rPr>
              <a:t>aos associados:</a:t>
            </a:r>
            <a:endParaRPr lang="pt-PT" sz="1600" dirty="0">
              <a:solidFill>
                <a:srgbClr val="002060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pt-PT" sz="1600" dirty="0">
                <a:solidFill>
                  <a:srgbClr val="002060"/>
                </a:solidFill>
              </a:rPr>
              <a:t> 	*Certificado de origem;</a:t>
            </a:r>
          </a:p>
          <a:p>
            <a:pPr algn="just">
              <a:lnSpc>
                <a:spcPct val="150000"/>
              </a:lnSpc>
            </a:pPr>
            <a:r>
              <a:rPr lang="pt-PT" sz="1600" dirty="0">
                <a:solidFill>
                  <a:srgbClr val="002060"/>
                </a:solidFill>
              </a:rPr>
              <a:t> 	*Certificado de venda livre;</a:t>
            </a:r>
          </a:p>
          <a:p>
            <a:pPr algn="just">
              <a:lnSpc>
                <a:spcPct val="150000"/>
              </a:lnSpc>
            </a:pPr>
            <a:r>
              <a:rPr lang="pt-PT" sz="1600" dirty="0">
                <a:solidFill>
                  <a:srgbClr val="002060"/>
                </a:solidFill>
              </a:rPr>
              <a:t> 	*Carta de artesão;</a:t>
            </a:r>
          </a:p>
        </p:txBody>
      </p:sp>
    </p:spTree>
    <p:extLst>
      <p:ext uri="{BB962C8B-B14F-4D97-AF65-F5344CB8AC3E}">
        <p14:creationId xmlns:p14="http://schemas.microsoft.com/office/powerpoint/2010/main" val="17212347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0F1BBB71-D972-4B39-B087-9803C93D2603" descr="IMG_043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40" t="2579" r="9871" b="31843"/>
          <a:stretch/>
        </p:blipFill>
        <p:spPr bwMode="auto">
          <a:xfrm>
            <a:off x="77169" y="5632820"/>
            <a:ext cx="1334381" cy="1083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tângulo 4"/>
          <p:cNvSpPr/>
          <p:nvPr/>
        </p:nvSpPr>
        <p:spPr>
          <a:xfrm>
            <a:off x="909022" y="142043"/>
            <a:ext cx="9156043" cy="42251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1600" dirty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                                                   I. PLANO DE ATIVIDADES E ORÇAMENTO|2026</a:t>
            </a:r>
          </a:p>
          <a:p>
            <a:r>
              <a:rPr lang="pt-PT" sz="1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									</a:t>
            </a:r>
            <a:r>
              <a:rPr lang="pt-PT" sz="130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A. INTERAÇÃO COM OS ASSOCIADOS</a:t>
            </a:r>
          </a:p>
          <a:p>
            <a:pPr algn="ctr"/>
            <a:endParaRPr lang="pt-PT" sz="1600" dirty="0">
              <a:solidFill>
                <a:schemeClr val="accent2">
                  <a:lumMod val="50000"/>
                </a:schemeClr>
              </a:solidFill>
            </a:endParaRPr>
          </a:p>
          <a:p>
            <a:pPr algn="ctr"/>
            <a:endParaRPr lang="pt-PT" sz="1600" dirty="0">
              <a:solidFill>
                <a:srgbClr val="002060"/>
              </a:solidFill>
            </a:endParaRPr>
          </a:p>
          <a:p>
            <a:pPr algn="just"/>
            <a:r>
              <a:rPr lang="pt-PT" sz="1600" dirty="0">
                <a:solidFill>
                  <a:srgbClr val="002060"/>
                </a:solidFill>
              </a:rPr>
              <a:t>	</a:t>
            </a:r>
          </a:p>
          <a:p>
            <a:pPr algn="just"/>
            <a:r>
              <a:rPr lang="pt-PT" sz="1700" b="1" i="1" kern="0" dirty="0">
                <a:solidFill>
                  <a:srgbClr val="002060"/>
                </a:solidFill>
              </a:rPr>
              <a:t>- Segurança:</a:t>
            </a:r>
          </a:p>
          <a:p>
            <a:pPr algn="just">
              <a:lnSpc>
                <a:spcPct val="150000"/>
              </a:lnSpc>
            </a:pPr>
            <a:r>
              <a:rPr lang="pt-PT" sz="1600" dirty="0">
                <a:solidFill>
                  <a:srgbClr val="002060"/>
                </a:solidFill>
              </a:rPr>
              <a:t>	* reforço da colaboração entre a ACICF e a GNR-Destacamento Territorial do Fundão,</a:t>
            </a:r>
          </a:p>
          <a:p>
            <a:pPr algn="just">
              <a:lnSpc>
                <a:spcPct val="150000"/>
              </a:lnSpc>
            </a:pPr>
            <a:r>
              <a:rPr lang="pt-PT" sz="1600" dirty="0">
                <a:solidFill>
                  <a:srgbClr val="002060"/>
                </a:solidFill>
              </a:rPr>
              <a:t>	para fortalecer a proximidade e a visibilidade junto do comércio e da indústria </a:t>
            </a:r>
          </a:p>
          <a:p>
            <a:pPr algn="just">
              <a:lnSpc>
                <a:spcPct val="150000"/>
              </a:lnSpc>
            </a:pPr>
            <a:r>
              <a:rPr lang="pt-PT" sz="1600" dirty="0">
                <a:solidFill>
                  <a:srgbClr val="002060"/>
                </a:solidFill>
              </a:rPr>
              <a:t>	do concelho.</a:t>
            </a:r>
          </a:p>
          <a:p>
            <a:pPr algn="just"/>
            <a:endParaRPr lang="pt-PT" sz="1600" dirty="0">
              <a:solidFill>
                <a:srgbClr val="002060"/>
              </a:solidFill>
            </a:endParaRPr>
          </a:p>
          <a:p>
            <a:pPr algn="just"/>
            <a:endParaRPr lang="pt-PT" sz="1600" dirty="0">
              <a:solidFill>
                <a:srgbClr val="002060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pt-PT" sz="1700" b="1" i="1" dirty="0">
                <a:solidFill>
                  <a:srgbClr val="002060"/>
                </a:solidFill>
              </a:rPr>
              <a:t>- Protocolos e Parcerias </a:t>
            </a:r>
          </a:p>
          <a:p>
            <a:pPr algn="just">
              <a:lnSpc>
                <a:spcPct val="150000"/>
              </a:lnSpc>
            </a:pPr>
            <a:r>
              <a:rPr lang="pt-PT" sz="1600" dirty="0">
                <a:solidFill>
                  <a:srgbClr val="002060"/>
                </a:solidFill>
              </a:rPr>
              <a:t>	*Dinamizar outros protocolos com instituições que tragam valor à atividade empresarial </a:t>
            </a:r>
          </a:p>
          <a:p>
            <a:pPr algn="just">
              <a:lnSpc>
                <a:spcPct val="150000"/>
              </a:lnSpc>
            </a:pPr>
            <a:r>
              <a:rPr lang="pt-PT" sz="1600" dirty="0">
                <a:solidFill>
                  <a:srgbClr val="002060"/>
                </a:solidFill>
              </a:rPr>
              <a:t>	dos associados.</a:t>
            </a:r>
            <a:endParaRPr lang="pt-PT" sz="4800" b="0" cap="none" spc="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22372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0F1BBB71-D972-4B39-B087-9803C93D2603" descr="IMG_043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40" t="2579" r="9871" b="31843"/>
          <a:stretch/>
        </p:blipFill>
        <p:spPr bwMode="auto">
          <a:xfrm>
            <a:off x="175908" y="5672830"/>
            <a:ext cx="1217520" cy="988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tângulo 4"/>
          <p:cNvSpPr/>
          <p:nvPr/>
        </p:nvSpPr>
        <p:spPr>
          <a:xfrm>
            <a:off x="1175354" y="294545"/>
            <a:ext cx="8155078" cy="490903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1600" dirty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                                                     I. PLANO DE ATIVIDADES E ORÇAMENTO|2026</a:t>
            </a:r>
          </a:p>
          <a:p>
            <a:r>
              <a:rPr lang="pt-PT" sz="120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									</a:t>
            </a:r>
            <a:r>
              <a:rPr lang="pt-PT" sz="1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pt-PT" sz="130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A. INTERAÇÃO COM OS ASSOCIADOS</a:t>
            </a:r>
          </a:p>
          <a:p>
            <a:pPr algn="just"/>
            <a:endParaRPr lang="pt-PT" sz="1600" dirty="0">
              <a:solidFill>
                <a:srgbClr val="FF0000"/>
              </a:solidFill>
            </a:endParaRPr>
          </a:p>
          <a:p>
            <a:pPr algn="just"/>
            <a:endParaRPr lang="pt-PT" sz="1600" dirty="0">
              <a:solidFill>
                <a:srgbClr val="002060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pt-PT" sz="1700" b="1" i="1" dirty="0">
                <a:solidFill>
                  <a:srgbClr val="002060"/>
                </a:solidFill>
              </a:rPr>
              <a:t>- Apostar numa comunicação forte aos associados de forma presencial e digital. Criação de uma estratégia de comunicação para a ACICF:</a:t>
            </a:r>
          </a:p>
          <a:p>
            <a:pPr algn="just"/>
            <a:endParaRPr lang="pt-PT" sz="1700" b="1" i="1" dirty="0">
              <a:solidFill>
                <a:srgbClr val="002060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pt-PT" sz="1600" dirty="0">
                <a:solidFill>
                  <a:srgbClr val="002060"/>
                </a:solidFill>
              </a:rPr>
              <a:t>	*</a:t>
            </a:r>
            <a:r>
              <a:rPr lang="pt-PT" sz="1600" u="sng" dirty="0">
                <a:solidFill>
                  <a:srgbClr val="002060"/>
                </a:solidFill>
              </a:rPr>
              <a:t>lançamento do site </a:t>
            </a:r>
            <a:r>
              <a:rPr lang="pt-PT" sz="1600" dirty="0">
                <a:solidFill>
                  <a:srgbClr val="002060"/>
                </a:solidFill>
              </a:rPr>
              <a:t>para divulgação de formação profissional, eventos, mapeamento dos 	associados com a identificação do seu ramos de atividade e respetivos contactos;</a:t>
            </a:r>
          </a:p>
          <a:p>
            <a:pPr algn="just">
              <a:lnSpc>
                <a:spcPct val="150000"/>
              </a:lnSpc>
            </a:pPr>
            <a:endParaRPr lang="pt-PT" sz="1600" dirty="0">
              <a:solidFill>
                <a:srgbClr val="002060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pt-PT" sz="1600" dirty="0">
                <a:solidFill>
                  <a:srgbClr val="002060"/>
                </a:solidFill>
              </a:rPr>
              <a:t>	*C</a:t>
            </a:r>
            <a:r>
              <a:rPr lang="pt-PT" sz="1600" u="sng" dirty="0">
                <a:solidFill>
                  <a:srgbClr val="002060"/>
                </a:solidFill>
              </a:rPr>
              <a:t>omunicação nas redes sociais da ACICF</a:t>
            </a:r>
            <a:r>
              <a:rPr lang="pt-PT" sz="1600" dirty="0">
                <a:solidFill>
                  <a:srgbClr val="002060"/>
                </a:solidFill>
              </a:rPr>
              <a:t> para divulgação das atividades e serviços prestados, criação de rúbricas com periodicidade mensal: “#</a:t>
            </a:r>
            <a:r>
              <a:rPr lang="pt-PT" sz="1600" dirty="0" err="1">
                <a:solidFill>
                  <a:srgbClr val="002060"/>
                </a:solidFill>
              </a:rPr>
              <a:t>NovosAssociadosACICF</a:t>
            </a:r>
            <a:r>
              <a:rPr lang="pt-PT" sz="1600" dirty="0">
                <a:solidFill>
                  <a:srgbClr val="002060"/>
                </a:solidFill>
              </a:rPr>
              <a:t>”;  “#</a:t>
            </a:r>
            <a:r>
              <a:rPr lang="pt-PT" sz="1600" dirty="0" err="1">
                <a:solidFill>
                  <a:srgbClr val="002060"/>
                </a:solidFill>
              </a:rPr>
              <a:t>ConheçaosSóciosdaACICF</a:t>
            </a:r>
            <a:r>
              <a:rPr lang="pt-PT" sz="1600" dirty="0">
                <a:solidFill>
                  <a:srgbClr val="002060"/>
                </a:solidFill>
              </a:rPr>
              <a:t>”, entre outras…</a:t>
            </a:r>
          </a:p>
          <a:p>
            <a:pPr algn="just"/>
            <a:endParaRPr lang="pt-PT" sz="1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88535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0F1BBB71-D972-4B39-B087-9803C93D2603" descr="IMG_043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40" t="2579" r="9871" b="31843"/>
          <a:stretch/>
        </p:blipFill>
        <p:spPr bwMode="auto">
          <a:xfrm>
            <a:off x="93179" y="5629924"/>
            <a:ext cx="1436380" cy="1165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tângulo 4"/>
          <p:cNvSpPr/>
          <p:nvPr/>
        </p:nvSpPr>
        <p:spPr>
          <a:xfrm>
            <a:off x="811369" y="320981"/>
            <a:ext cx="9156043" cy="545534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r"/>
            <a:endParaRPr lang="pt-PT" sz="1600" dirty="0">
              <a:ln w="0"/>
              <a:solidFill>
                <a:schemeClr val="bg1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pt-PT" sz="1600" dirty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                                                         I. PLANO DE ATIVIDADES E ORÇAMENTO|2026</a:t>
            </a:r>
          </a:p>
          <a:p>
            <a:r>
              <a:rPr lang="pt-PT" sz="120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								</a:t>
            </a:r>
            <a:r>
              <a:rPr lang="pt-PT" sz="1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            </a:t>
            </a:r>
            <a:r>
              <a:rPr lang="pt-PT" sz="130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A. INTERAÇÃO COM OS ASSOCIADOS</a:t>
            </a:r>
          </a:p>
          <a:p>
            <a:endParaRPr lang="pt-PT" dirty="0">
              <a:ln w="0"/>
              <a:solidFill>
                <a:schemeClr val="accent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just">
              <a:lnSpc>
                <a:spcPct val="150000"/>
              </a:lnSpc>
            </a:pPr>
            <a:r>
              <a:rPr lang="pt-PT" sz="1700" b="1" i="1" dirty="0">
                <a:solidFill>
                  <a:srgbClr val="002060"/>
                </a:solidFill>
              </a:rPr>
              <a:t>- </a:t>
            </a:r>
            <a:r>
              <a:rPr lang="pt-PT" sz="1700" b="1" i="1" dirty="0" err="1">
                <a:solidFill>
                  <a:srgbClr val="002060"/>
                </a:solidFill>
              </a:rPr>
              <a:t>Networking</a:t>
            </a:r>
            <a:r>
              <a:rPr lang="pt-PT" sz="1700" b="1" i="1" dirty="0">
                <a:solidFill>
                  <a:srgbClr val="002060"/>
                </a:solidFill>
              </a:rPr>
              <a:t> | Sessões de esclarecimento:</a:t>
            </a:r>
          </a:p>
          <a:p>
            <a:pPr>
              <a:lnSpc>
                <a:spcPct val="150000"/>
              </a:lnSpc>
            </a:pPr>
            <a:r>
              <a:rPr lang="pt-PT" sz="1600" dirty="0">
                <a:solidFill>
                  <a:srgbClr val="002060"/>
                </a:solidFill>
              </a:rPr>
              <a:t>	</a:t>
            </a:r>
            <a:r>
              <a:rPr lang="pt-PT" sz="1500" dirty="0">
                <a:solidFill>
                  <a:srgbClr val="002060"/>
                </a:solidFill>
              </a:rPr>
              <a:t>*</a:t>
            </a:r>
            <a:r>
              <a:rPr lang="pt-PT" sz="1500" b="1" dirty="0">
                <a:solidFill>
                  <a:srgbClr val="002060"/>
                </a:solidFill>
              </a:rPr>
              <a:t>Business Drink ACICF - </a:t>
            </a:r>
            <a:r>
              <a:rPr lang="pt-PT" sz="1500" i="1" dirty="0">
                <a:solidFill>
                  <a:srgbClr val="002060"/>
                </a:solidFill>
              </a:rPr>
              <a:t>Promoção do networking </a:t>
            </a:r>
            <a:r>
              <a:rPr lang="pt-PT" sz="1500" dirty="0">
                <a:solidFill>
                  <a:srgbClr val="002060"/>
                </a:solidFill>
              </a:rPr>
              <a:t>através de diversas iniciativas dinamizadoras da interação 	empresarial, partilha de experiências e conhecimento, com a organização de eventos presenciais.</a:t>
            </a:r>
            <a:br>
              <a:rPr lang="pt-PT" sz="1500" dirty="0">
                <a:solidFill>
                  <a:srgbClr val="002060"/>
                </a:solidFill>
              </a:rPr>
            </a:br>
            <a:r>
              <a:rPr lang="pt-PT" sz="1500" dirty="0">
                <a:solidFill>
                  <a:srgbClr val="002060"/>
                </a:solidFill>
              </a:rPr>
              <a:t>	</a:t>
            </a:r>
            <a:r>
              <a:rPr lang="pt-PT" sz="1500" b="1" dirty="0">
                <a:solidFill>
                  <a:srgbClr val="002060"/>
                </a:solidFill>
              </a:rPr>
              <a:t>*</a:t>
            </a:r>
            <a:r>
              <a:rPr lang="pt-PT" sz="1500" b="1" i="1" dirty="0">
                <a:solidFill>
                  <a:srgbClr val="002060"/>
                </a:solidFill>
              </a:rPr>
              <a:t>Ações de esclarecimento </a:t>
            </a:r>
            <a:r>
              <a:rPr lang="pt-PT" sz="1500" dirty="0">
                <a:solidFill>
                  <a:srgbClr val="002060"/>
                </a:solidFill>
              </a:rPr>
              <a:t>acerca de temas diversos, inteligência artificial nas empresas, finanças, fiscalidade, obrigações legais, entre outras </a:t>
            </a:r>
          </a:p>
          <a:p>
            <a:pPr>
              <a:lnSpc>
                <a:spcPct val="150000"/>
              </a:lnSpc>
            </a:pPr>
            <a:endParaRPr lang="pt-PT" sz="1600" dirty="0">
              <a:solidFill>
                <a:srgbClr val="002060"/>
              </a:solidFill>
            </a:endParaRPr>
          </a:p>
          <a:p>
            <a:pPr>
              <a:lnSpc>
                <a:spcPct val="150000"/>
              </a:lnSpc>
            </a:pPr>
            <a:r>
              <a:rPr lang="pt-PT" sz="1700" b="1" i="1" dirty="0">
                <a:solidFill>
                  <a:srgbClr val="002060"/>
                </a:solidFill>
              </a:rPr>
              <a:t>- Tornar a ACICF uma plataforma entre as organizações políticas e os empresários, em que se deve promover o contacto direto com agentes políticos através de iniciativas como debates, conferências com o objetivo de transmitir as mensagens dos   </a:t>
            </a:r>
          </a:p>
          <a:p>
            <a:pPr>
              <a:lnSpc>
                <a:spcPct val="150000"/>
              </a:lnSpc>
            </a:pPr>
            <a:r>
              <a:rPr lang="pt-PT" sz="1700" b="1" i="1" dirty="0">
                <a:solidFill>
                  <a:srgbClr val="002060"/>
                </a:solidFill>
              </a:rPr>
              <a:t>empresários.</a:t>
            </a:r>
          </a:p>
          <a:p>
            <a:endParaRPr lang="pt-PT" sz="2000" u="sng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52153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0F1BBB71-D972-4B39-B087-9803C93D2603" descr="IMG_043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40" t="2579" r="9871" b="31843"/>
          <a:stretch/>
        </p:blipFill>
        <p:spPr bwMode="auto">
          <a:xfrm>
            <a:off x="15024" y="5752729"/>
            <a:ext cx="1219469" cy="9898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tângulo 4"/>
          <p:cNvSpPr/>
          <p:nvPr/>
        </p:nvSpPr>
        <p:spPr>
          <a:xfrm>
            <a:off x="630227" y="242730"/>
            <a:ext cx="8796577" cy="563231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r"/>
            <a:r>
              <a:rPr lang="pt-PT" sz="1600" dirty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I.PLANO DE ATIVIDADES E ORÇAMENTO|2026</a:t>
            </a:r>
          </a:p>
          <a:p>
            <a:endParaRPr lang="pt-PT" sz="1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pt-PT" dirty="0">
                <a:ln w="0"/>
                <a:solidFill>
                  <a:srgbClr val="002F8E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B. TRANSIÇÃO DIGITAL </a:t>
            </a:r>
          </a:p>
          <a:p>
            <a:endParaRPr lang="pt-PT" b="1" dirty="0">
              <a:solidFill>
                <a:srgbClr val="002060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pt-PT" altLang="pt-PT" b="1" i="1" dirty="0">
                <a:solidFill>
                  <a:srgbClr val="002060"/>
                </a:solidFill>
              </a:rPr>
              <a:t>	- Execução e encerramento do Projeto “Acelerar2030 – Para um centro + digita</a:t>
            </a:r>
            <a:r>
              <a:rPr lang="pt-PT" altLang="pt-PT" b="1" dirty="0">
                <a:solidFill>
                  <a:srgbClr val="002060"/>
                </a:solidFill>
              </a:rPr>
              <a:t>l”</a:t>
            </a:r>
          </a:p>
          <a:p>
            <a:pPr algn="just">
              <a:lnSpc>
                <a:spcPct val="150000"/>
              </a:lnSpc>
            </a:pPr>
            <a:r>
              <a:rPr lang="pt-PT" altLang="pt-PT" sz="1600" b="1" dirty="0">
                <a:solidFill>
                  <a:srgbClr val="002060"/>
                </a:solidFill>
              </a:rPr>
              <a:t>	</a:t>
            </a:r>
            <a:r>
              <a:rPr lang="pt-PT" altLang="pt-PT" sz="1600" b="1" i="1" dirty="0">
                <a:solidFill>
                  <a:srgbClr val="002060"/>
                </a:solidFill>
              </a:rPr>
              <a:t>até 31 de dezembro de 2026</a:t>
            </a:r>
          </a:p>
          <a:p>
            <a:pPr algn="r">
              <a:lnSpc>
                <a:spcPct val="150000"/>
              </a:lnSpc>
            </a:pPr>
            <a:r>
              <a:rPr lang="pt-PT" altLang="pt-PT" sz="1400" b="1" dirty="0">
                <a:solidFill>
                  <a:srgbClr val="002060"/>
                </a:solidFill>
              </a:rPr>
              <a:t>ACICF </a:t>
            </a:r>
            <a:r>
              <a:rPr lang="pt-PT" altLang="pt-PT" sz="1400" dirty="0">
                <a:solidFill>
                  <a:srgbClr val="002060"/>
                </a:solidFill>
              </a:rPr>
              <a:t>antena da </a:t>
            </a:r>
            <a:r>
              <a:rPr lang="pt-PT" altLang="pt-PT" sz="1400" b="1" dirty="0">
                <a:solidFill>
                  <a:srgbClr val="002060"/>
                </a:solidFill>
              </a:rPr>
              <a:t>Aceleradora Beiras e Serra da Estrela</a:t>
            </a:r>
          </a:p>
          <a:p>
            <a:pPr algn="just">
              <a:lnSpc>
                <a:spcPct val="150000"/>
              </a:lnSpc>
            </a:pPr>
            <a:endParaRPr lang="pt-PT" altLang="pt-PT" sz="1400" b="1" dirty="0">
              <a:solidFill>
                <a:srgbClr val="002060"/>
              </a:solidFill>
            </a:endParaRPr>
          </a:p>
          <a:p>
            <a:pPr algn="just"/>
            <a:r>
              <a:rPr lang="pt-PT" sz="16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pt-PT" sz="16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ACICF cumpriu, em 2025, o objetivo de atribuir a 90 empresas do nosso concelho, vouchers para que 	estas pudessem 	investir na transição digital, num total de 117.500€ , financiados pelo PRR.</a:t>
            </a:r>
          </a:p>
          <a:p>
            <a:pPr algn="just"/>
            <a:endParaRPr lang="pt-PT" sz="16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pt-PT" sz="16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Até junho de 2026 existe ainda a possibilidade de  atribuir a mais 10 empresas do nosso concelho vouchers 	para </a:t>
            </a:r>
            <a:r>
              <a:rPr lang="pt-PT" sz="16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 estas melhorem as suas competências ao nível digital.</a:t>
            </a:r>
          </a:p>
          <a:p>
            <a:pPr algn="just"/>
            <a:r>
              <a:rPr lang="pt-PT" sz="16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</a:p>
          <a:p>
            <a:pPr fontAlgn="base"/>
            <a:endParaRPr lang="pt-PT" sz="1600" b="1" u="sng" dirty="0">
              <a:solidFill>
                <a:srgbClr val="002060"/>
              </a:solidFill>
            </a:endParaRPr>
          </a:p>
          <a:p>
            <a:pPr fontAlgn="base"/>
            <a:r>
              <a:rPr lang="pt-PT" sz="1600" b="1" u="sng" dirty="0">
                <a:solidFill>
                  <a:srgbClr val="002060"/>
                </a:solidFill>
              </a:rPr>
              <a:t>Projeto financiado a 100%.</a:t>
            </a:r>
            <a:r>
              <a:rPr lang="pt-PT" sz="1600" dirty="0">
                <a:solidFill>
                  <a:srgbClr val="002060"/>
                </a:solidFill>
              </a:rPr>
              <a:t> </a:t>
            </a:r>
            <a:r>
              <a:rPr lang="pt-PT" sz="1600" dirty="0">
                <a:solidFill>
                  <a:srgbClr val="00206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A empresa apenas suportará o valor do IVA correspondente ao valor do voucher atribuído (o IVA é dedutível podendo ser recuperável).</a:t>
            </a:r>
          </a:p>
          <a:p>
            <a:pPr fontAlgn="base"/>
            <a:endParaRPr lang="pt-PT" altLang="pt-PT" sz="1600" dirty="0">
              <a:solidFill>
                <a:srgbClr val="00206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/>
            <a:endParaRPr lang="pt-PT" altLang="pt-PT" sz="1600" dirty="0">
              <a:solidFill>
                <a:srgbClr val="00206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9A0F7351-0CBA-444A-A1DB-18C24C807D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4409" y="776149"/>
            <a:ext cx="1819925" cy="41361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063828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0F1BBB71-D972-4B39-B087-9803C93D2603" descr="IMG_043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40" t="2579" r="9871" b="31843"/>
          <a:stretch/>
        </p:blipFill>
        <p:spPr bwMode="auto">
          <a:xfrm>
            <a:off x="86473" y="5558424"/>
            <a:ext cx="1449791" cy="1176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tângulo 4"/>
          <p:cNvSpPr/>
          <p:nvPr/>
        </p:nvSpPr>
        <p:spPr>
          <a:xfrm>
            <a:off x="811369" y="180304"/>
            <a:ext cx="8709703" cy="61093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r"/>
            <a:endParaRPr lang="pt-PT" sz="1600" dirty="0">
              <a:ln w="0"/>
              <a:solidFill>
                <a:schemeClr val="bg1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pt-PT" sz="1600" dirty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                                                            PLANO DE ATIVIDADES E ORÇAMENTO|2026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pt-PT" sz="120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pt-PT" sz="120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pt-PT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pt-PT" dirty="0">
                <a:ln w="0"/>
                <a:solidFill>
                  <a:srgbClr val="002F8E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 C. TRANSFERÊNCIA DE CONHECIMENTO, CIÊNCIA, INOVAÇÃO E CENTROS DE 	INVESTIGAÇÃO</a:t>
            </a:r>
          </a:p>
          <a:p>
            <a:pPr algn="just"/>
            <a:endParaRPr lang="pt-PT" dirty="0">
              <a:solidFill>
                <a:srgbClr val="002060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pt-PT" sz="1700" b="1" i="1" dirty="0">
                <a:solidFill>
                  <a:srgbClr val="002060"/>
                </a:solidFill>
              </a:rPr>
              <a:t>- Desenvolver e promover atividades para estreitar as relações Escola Profissional – Empresas; UBI; Instituto Politécnico de Castelo Branco;</a:t>
            </a:r>
          </a:p>
          <a:p>
            <a:pPr marL="285750" indent="-285750" algn="just">
              <a:buFontTx/>
              <a:buChar char="-"/>
            </a:pPr>
            <a:endParaRPr lang="pt-PT" sz="1700" b="1" dirty="0">
              <a:solidFill>
                <a:srgbClr val="002060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pt-PT" sz="1700" b="1" i="1" dirty="0">
                <a:solidFill>
                  <a:srgbClr val="002060"/>
                </a:solidFill>
              </a:rPr>
              <a:t>- Desenvolver planos de literacia para a proteção e gestão de portfólios de ativos de Propriedade Intelectual, através de uma ação de esclarecimento (</a:t>
            </a:r>
            <a:r>
              <a:rPr lang="pt-PT" sz="1700" b="1" i="1" dirty="0" err="1">
                <a:solidFill>
                  <a:srgbClr val="002060"/>
                </a:solidFill>
              </a:rPr>
              <a:t>webinar</a:t>
            </a:r>
            <a:r>
              <a:rPr lang="pt-PT" sz="1700" b="1" i="1" dirty="0">
                <a:solidFill>
                  <a:srgbClr val="002060"/>
                </a:solidFill>
              </a:rPr>
              <a:t>);</a:t>
            </a:r>
          </a:p>
          <a:p>
            <a:pPr algn="just"/>
            <a:endParaRPr lang="pt-PT" sz="1700" b="1" dirty="0">
              <a:solidFill>
                <a:srgbClr val="002060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pt-PT" sz="1700" b="1" i="1" dirty="0">
                <a:solidFill>
                  <a:srgbClr val="002060"/>
                </a:solidFill>
              </a:rPr>
              <a:t>- Promover ações que sejam incentivos à inovação e à investigação nos diversos setores.</a:t>
            </a:r>
          </a:p>
          <a:p>
            <a:endParaRPr lang="pt-PT" sz="2000" dirty="0"/>
          </a:p>
          <a:p>
            <a:pPr algn="just"/>
            <a:endParaRPr lang="pt-PT" sz="1600" dirty="0">
              <a:solidFill>
                <a:schemeClr val="accent2">
                  <a:lumMod val="50000"/>
                </a:schemeClr>
              </a:solidFill>
            </a:endParaRPr>
          </a:p>
          <a:p>
            <a:endParaRPr lang="pt-PT" sz="2000" dirty="0"/>
          </a:p>
          <a:p>
            <a:endParaRPr lang="pt-PT" sz="2000" u="sng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12238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0F1BBB71-D972-4B39-B087-9803C93D2603" descr="IMG_043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40" t="2579" r="9871" b="31843"/>
          <a:stretch/>
        </p:blipFill>
        <p:spPr bwMode="auto">
          <a:xfrm>
            <a:off x="15025" y="5565192"/>
            <a:ext cx="1592687" cy="1292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tângulo 4"/>
          <p:cNvSpPr/>
          <p:nvPr/>
        </p:nvSpPr>
        <p:spPr>
          <a:xfrm>
            <a:off x="811368" y="482145"/>
            <a:ext cx="8785119" cy="449353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sz="160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                                                            </a:t>
            </a:r>
            <a:r>
              <a:rPr lang="pt-PT" sz="1600" dirty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PLANO DE ATIVIDADES E ORÇAMENTO|2026</a:t>
            </a:r>
          </a:p>
          <a:p>
            <a:pPr algn="r"/>
            <a:endParaRPr lang="pt-PT" sz="1600" dirty="0">
              <a:ln w="0"/>
              <a:solidFill>
                <a:schemeClr val="bg1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pt-PT" sz="1200" dirty="0">
              <a:ln w="0"/>
              <a:solidFill>
                <a:schemeClr val="accent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pt-PT" sz="120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pt-PT" dirty="0">
                <a:ln w="0"/>
                <a:solidFill>
                  <a:srgbClr val="002F8E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D. INTERNACIONALIZAÇÃO E EXPORTAÇÃO</a:t>
            </a:r>
          </a:p>
          <a:p>
            <a:endParaRPr lang="pt-PT" sz="2000" dirty="0">
              <a:solidFill>
                <a:srgbClr val="002060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pt-PT" sz="1700" b="1" i="1" dirty="0">
                <a:solidFill>
                  <a:srgbClr val="002060"/>
                </a:solidFill>
              </a:rPr>
              <a:t>- Participação ativa na promoção da internacionalização das empresas e da região, através de ações com agentes económicos. </a:t>
            </a:r>
          </a:p>
          <a:p>
            <a:pPr algn="just"/>
            <a:endParaRPr lang="pt-PT" sz="1700" b="1" i="1" dirty="0">
              <a:solidFill>
                <a:srgbClr val="002060"/>
              </a:solidFill>
            </a:endParaRPr>
          </a:p>
          <a:p>
            <a:pPr algn="just"/>
            <a:endParaRPr lang="pt-PT" sz="1700" b="1" i="1" dirty="0">
              <a:solidFill>
                <a:srgbClr val="002060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pt-PT" sz="1700" b="1" i="1" dirty="0">
                <a:solidFill>
                  <a:srgbClr val="002060"/>
                </a:solidFill>
              </a:rPr>
              <a:t>- Identificar a relevância da organização de missões empresariais para destinos de    </a:t>
            </a:r>
          </a:p>
          <a:p>
            <a:pPr algn="just">
              <a:lnSpc>
                <a:spcPct val="150000"/>
              </a:lnSpc>
            </a:pPr>
            <a:r>
              <a:rPr lang="pt-PT" sz="1700" b="1" i="1" dirty="0">
                <a:solidFill>
                  <a:srgbClr val="002060"/>
                </a:solidFill>
              </a:rPr>
              <a:t> interesse económico, através de contacto direto ou formulários online</a:t>
            </a:r>
            <a:r>
              <a:rPr lang="pt-PT" sz="1600" dirty="0">
                <a:solidFill>
                  <a:srgbClr val="002060"/>
                </a:solidFill>
              </a:rPr>
              <a:t>.</a:t>
            </a:r>
          </a:p>
          <a:p>
            <a:pPr algn="just"/>
            <a:endParaRPr lang="pt-PT" sz="1600" dirty="0">
              <a:solidFill>
                <a:schemeClr val="accent2">
                  <a:lumMod val="50000"/>
                </a:schemeClr>
              </a:solidFill>
            </a:endParaRPr>
          </a:p>
          <a:p>
            <a:endParaRPr lang="pt-PT" sz="2000" dirty="0"/>
          </a:p>
          <a:p>
            <a:endParaRPr lang="pt-PT" sz="2000" u="sng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09124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0F1BBB71-D972-4B39-B087-9803C93D2603" descr="IMG_043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40" t="2579" r="9871" b="31843"/>
          <a:stretch/>
        </p:blipFill>
        <p:spPr bwMode="auto">
          <a:xfrm>
            <a:off x="172178" y="5646198"/>
            <a:ext cx="1278379" cy="1037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tângulo 4"/>
          <p:cNvSpPr/>
          <p:nvPr/>
        </p:nvSpPr>
        <p:spPr>
          <a:xfrm>
            <a:off x="811367" y="208310"/>
            <a:ext cx="8681424" cy="607531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r"/>
            <a:endParaRPr lang="pt-PT" sz="1600" dirty="0">
              <a:ln w="0"/>
              <a:solidFill>
                <a:schemeClr val="bg1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pt-PT" sz="1600" dirty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                                                                PLANO DE ATIVIDADES E ORÇAMENTO|2026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pt-PT" sz="1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pt-PT" dirty="0">
                <a:ln w="0"/>
                <a:solidFill>
                  <a:srgbClr val="002F8E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E. OUTRAS ATIVIDADES:</a:t>
            </a:r>
          </a:p>
          <a:p>
            <a:endParaRPr lang="pt-PT" sz="1700" b="1" i="1" dirty="0">
              <a:solidFill>
                <a:srgbClr val="002060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pt-PT" sz="1600" b="1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- Obras na sede para reparação do telhado e interiores do edifício;</a:t>
            </a:r>
          </a:p>
          <a:p>
            <a:pPr algn="just">
              <a:lnSpc>
                <a:spcPct val="150000"/>
              </a:lnSpc>
            </a:pPr>
            <a:endParaRPr lang="pt-PT" sz="1400" b="1" dirty="0">
              <a:solidFill>
                <a:srgbClr val="002060"/>
              </a:solidFill>
              <a:latin typeface="+mj-lt"/>
            </a:endParaRPr>
          </a:p>
          <a:p>
            <a:pPr algn="just">
              <a:lnSpc>
                <a:spcPct val="150000"/>
              </a:lnSpc>
            </a:pPr>
            <a:endParaRPr lang="pt-PT" sz="1400" b="1" dirty="0">
              <a:solidFill>
                <a:srgbClr val="002060"/>
              </a:solidFill>
              <a:latin typeface="+mj-lt"/>
            </a:endParaRPr>
          </a:p>
          <a:p>
            <a:pPr algn="just">
              <a:lnSpc>
                <a:spcPct val="150000"/>
              </a:lnSpc>
            </a:pPr>
            <a:endParaRPr lang="pt-PT" sz="1400" b="1" dirty="0">
              <a:solidFill>
                <a:srgbClr val="002060"/>
              </a:solidFill>
              <a:latin typeface="+mj-lt"/>
            </a:endParaRPr>
          </a:p>
          <a:p>
            <a:pPr algn="just">
              <a:lnSpc>
                <a:spcPct val="150000"/>
              </a:lnSpc>
            </a:pPr>
            <a:endParaRPr lang="pt-PT" sz="1400" b="1" dirty="0">
              <a:solidFill>
                <a:srgbClr val="002060"/>
              </a:solidFill>
              <a:latin typeface="+mj-lt"/>
            </a:endParaRPr>
          </a:p>
          <a:p>
            <a:pPr algn="just">
              <a:lnSpc>
                <a:spcPct val="150000"/>
              </a:lnSpc>
            </a:pPr>
            <a:endParaRPr lang="pt-PT" sz="1400" b="1" dirty="0">
              <a:solidFill>
                <a:srgbClr val="002060"/>
              </a:solidFill>
              <a:latin typeface="+mj-lt"/>
            </a:endParaRPr>
          </a:p>
          <a:p>
            <a:pPr algn="just">
              <a:lnSpc>
                <a:spcPct val="150000"/>
              </a:lnSpc>
            </a:pPr>
            <a:endParaRPr lang="pt-PT" sz="1400" b="1" dirty="0">
              <a:solidFill>
                <a:srgbClr val="002060"/>
              </a:solidFill>
              <a:latin typeface="+mj-lt"/>
            </a:endParaRPr>
          </a:p>
          <a:p>
            <a:pPr marL="285750" indent="-285750" algn="just">
              <a:lnSpc>
                <a:spcPct val="150000"/>
              </a:lnSpc>
              <a:buFontTx/>
              <a:buChar char="-"/>
            </a:pPr>
            <a:r>
              <a:rPr lang="pt-PT" sz="1600" b="1" dirty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Intercâmbio com associações congéneres de outras regiões do país;</a:t>
            </a:r>
          </a:p>
          <a:p>
            <a:pPr marL="285750" indent="-285750" algn="just">
              <a:lnSpc>
                <a:spcPct val="150000"/>
              </a:lnSpc>
              <a:buFontTx/>
              <a:buChar char="-"/>
            </a:pPr>
            <a:endParaRPr lang="pt-PT" sz="1600" dirty="0">
              <a:solidFill>
                <a:srgbClr val="002060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buFontTx/>
              <a:buChar char="-"/>
            </a:pPr>
            <a:r>
              <a:rPr lang="pt-PT" sz="1600" b="1" dirty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Realização </a:t>
            </a:r>
            <a:r>
              <a:rPr lang="pt-PT" sz="1600" b="1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de ações </a:t>
            </a:r>
            <a:r>
              <a:rPr lang="pt-PT" sz="1600" b="1" dirty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com o intuito de promover a proximidade com empresários</a:t>
            </a:r>
            <a:r>
              <a:rPr lang="pt-PT" sz="1600" dirty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, como por exemplo:</a:t>
            </a:r>
          </a:p>
          <a:p>
            <a:pPr algn="just">
              <a:lnSpc>
                <a:spcPct val="150000"/>
              </a:lnSpc>
            </a:pPr>
            <a:r>
              <a:rPr lang="pt-PT" sz="1600" dirty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pt-PT" sz="1600" dirty="0">
                <a:solidFill>
                  <a:srgbClr val="003366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	* Caminhada para todos;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PT" sz="1600" dirty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		</a:t>
            </a:r>
            <a:endParaRPr lang="pt-PT" sz="1600" b="1" i="1" dirty="0">
              <a:solidFill>
                <a:srgbClr val="002060"/>
              </a:solidFill>
            </a:endParaRPr>
          </a:p>
          <a:p>
            <a:r>
              <a:rPr lang="pt-PT" sz="1600" b="1" i="1" dirty="0">
                <a:solidFill>
                  <a:srgbClr val="002060"/>
                </a:solidFill>
              </a:rPr>
              <a:t>	</a:t>
            </a:r>
            <a:endParaRPr lang="pt-PT" sz="2000" u="sng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3DC60E70-C95A-42E1-B820-E9AA89687C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8327" y="1845954"/>
            <a:ext cx="2244983" cy="1649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4849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93A230C5-3206-4958-A302-D78CD91BF6C6}"/>
              </a:ext>
            </a:extLst>
          </p:cNvPr>
          <p:cNvSpPr/>
          <p:nvPr/>
        </p:nvSpPr>
        <p:spPr>
          <a:xfrm>
            <a:off x="699671" y="4684660"/>
            <a:ext cx="8679766" cy="32355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E14E44C7-D1C3-4144-8328-DD0F90C29F96}"/>
              </a:ext>
            </a:extLst>
          </p:cNvPr>
          <p:cNvSpPr/>
          <p:nvPr/>
        </p:nvSpPr>
        <p:spPr>
          <a:xfrm>
            <a:off x="699671" y="3723122"/>
            <a:ext cx="8679766" cy="32355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7D3F44EC-D701-428B-8B0F-87358B00F143}"/>
              </a:ext>
            </a:extLst>
          </p:cNvPr>
          <p:cNvSpPr/>
          <p:nvPr/>
        </p:nvSpPr>
        <p:spPr>
          <a:xfrm>
            <a:off x="708054" y="2284846"/>
            <a:ext cx="8679766" cy="32355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80643B89-50FC-4DC3-9D4A-6C0749DBE4A7}"/>
              </a:ext>
            </a:extLst>
          </p:cNvPr>
          <p:cNvSpPr/>
          <p:nvPr/>
        </p:nvSpPr>
        <p:spPr>
          <a:xfrm>
            <a:off x="708054" y="1009959"/>
            <a:ext cx="8679766" cy="32355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026" name="0F1BBB71-D972-4B39-B087-9803C93D2603" descr="IMG_043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40" t="2579" r="9871" b="31843"/>
          <a:stretch/>
        </p:blipFill>
        <p:spPr bwMode="auto">
          <a:xfrm>
            <a:off x="172178" y="5646198"/>
            <a:ext cx="1278379" cy="1037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tângulo 4"/>
          <p:cNvSpPr/>
          <p:nvPr/>
        </p:nvSpPr>
        <p:spPr>
          <a:xfrm>
            <a:off x="811368" y="4119"/>
            <a:ext cx="8679766" cy="732508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r"/>
            <a:endParaRPr lang="pt-PT" sz="1600" dirty="0">
              <a:ln w="0"/>
              <a:solidFill>
                <a:schemeClr val="bg1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pt-PT" sz="1600" dirty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                                                            PLANO DE ATIVIDADES E ORÇAMENTO|2026</a:t>
            </a:r>
          </a:p>
          <a:p>
            <a:r>
              <a:rPr lang="pt-PT" dirty="0">
                <a:ln w="0"/>
                <a:solidFill>
                  <a:srgbClr val="002F8E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F. Eventos:</a:t>
            </a:r>
          </a:p>
          <a:p>
            <a:endParaRPr lang="pt-PT" b="1" dirty="0">
              <a:solidFill>
                <a:srgbClr val="002060"/>
              </a:solidFill>
              <a:latin typeface="+mj-lt"/>
            </a:endParaRPr>
          </a:p>
          <a:p>
            <a:r>
              <a:rPr lang="pt-PT" sz="1600" b="1" dirty="0">
                <a:solidFill>
                  <a:srgbClr val="002060"/>
                </a:solidFill>
                <a:latin typeface="+mj-lt"/>
              </a:rPr>
              <a:t>Abril</a:t>
            </a:r>
          </a:p>
          <a:p>
            <a:endParaRPr lang="pt-PT" sz="1600" b="1" dirty="0">
              <a:solidFill>
                <a:srgbClr val="002060"/>
              </a:solidFill>
              <a:latin typeface="+mj-lt"/>
            </a:endParaRPr>
          </a:p>
          <a:p>
            <a:r>
              <a:rPr lang="pt-PT" sz="1600" b="1" dirty="0">
                <a:solidFill>
                  <a:srgbClr val="002060"/>
                </a:solidFill>
                <a:latin typeface="+mj-lt"/>
              </a:rPr>
              <a:t>- Ermidas </a:t>
            </a:r>
            <a:r>
              <a:rPr lang="pt-PT" sz="1400" dirty="0">
                <a:solidFill>
                  <a:srgbClr val="002060"/>
                </a:solidFill>
                <a:latin typeface="+mj-lt"/>
              </a:rPr>
              <a:t>(Procissão do Senhor da Cana Verde) </a:t>
            </a:r>
            <a:r>
              <a:rPr lang="pt-PT" sz="1600" dirty="0">
                <a:solidFill>
                  <a:srgbClr val="002060"/>
                </a:solidFill>
                <a:latin typeface="+mj-lt"/>
              </a:rPr>
              <a:t>– participação nas festividades da Semana Santa, como é habito, na decoração da capela da Senhora da Conceição</a:t>
            </a:r>
          </a:p>
          <a:p>
            <a:endParaRPr lang="pt-PT" sz="1600" dirty="0">
              <a:solidFill>
                <a:srgbClr val="002060"/>
              </a:solidFill>
              <a:latin typeface="+mj-lt"/>
            </a:endParaRPr>
          </a:p>
          <a:p>
            <a:r>
              <a:rPr lang="pt-PT" sz="1600" b="1" dirty="0">
                <a:solidFill>
                  <a:srgbClr val="002060"/>
                </a:solidFill>
                <a:latin typeface="+mj-lt"/>
              </a:rPr>
              <a:t>Junho</a:t>
            </a:r>
          </a:p>
          <a:p>
            <a:endParaRPr lang="pt-PT" sz="1600" dirty="0">
              <a:solidFill>
                <a:srgbClr val="002060"/>
              </a:solidFill>
              <a:latin typeface="+mj-lt"/>
            </a:endParaRPr>
          </a:p>
          <a:p>
            <a:r>
              <a:rPr lang="pt-PT" sz="1600" b="1" dirty="0">
                <a:solidFill>
                  <a:srgbClr val="002060"/>
                </a:solidFill>
                <a:latin typeface="+mj-lt"/>
              </a:rPr>
              <a:t> - EXPOFUNDÃO 2026 – </a:t>
            </a:r>
            <a:r>
              <a:rPr lang="pt-PT" sz="1600" dirty="0">
                <a:solidFill>
                  <a:srgbClr val="002060"/>
                </a:solidFill>
                <a:latin typeface="+mj-lt"/>
              </a:rPr>
              <a:t>a ACICF irá integrar a comissão organizadora da nova feira que terá como objetivo a mostra de atividades económicas, gastronomia, produtos locais e artesanato </a:t>
            </a:r>
          </a:p>
          <a:p>
            <a:endParaRPr lang="pt-PT" sz="1600" b="1" dirty="0">
              <a:solidFill>
                <a:srgbClr val="002060"/>
              </a:solidFill>
              <a:latin typeface="+mj-lt"/>
            </a:endParaRPr>
          </a:p>
          <a:p>
            <a:r>
              <a:rPr lang="pt-PT" sz="1600" b="1" dirty="0">
                <a:solidFill>
                  <a:srgbClr val="002060"/>
                </a:solidFill>
                <a:latin typeface="+mj-lt"/>
              </a:rPr>
              <a:t>Agosto </a:t>
            </a:r>
          </a:p>
          <a:p>
            <a:endParaRPr lang="pt-PT" sz="1600" b="1" dirty="0">
              <a:solidFill>
                <a:srgbClr val="002060"/>
              </a:solidFill>
              <a:latin typeface="+mj-lt"/>
            </a:endParaRPr>
          </a:p>
          <a:p>
            <a:r>
              <a:rPr lang="pt-PT" sz="1600" dirty="0">
                <a:solidFill>
                  <a:srgbClr val="002060"/>
                </a:solidFill>
                <a:latin typeface="+mj-lt"/>
              </a:rPr>
              <a:t>- Promoção e dinamização do comércio em época de verão;</a:t>
            </a:r>
          </a:p>
          <a:p>
            <a:endParaRPr lang="pt-PT" sz="1600" b="1" dirty="0">
              <a:solidFill>
                <a:srgbClr val="002060"/>
              </a:solidFill>
              <a:latin typeface="+mj-lt"/>
            </a:endParaRPr>
          </a:p>
          <a:p>
            <a:r>
              <a:rPr lang="pt-PT" sz="1600" b="1" dirty="0">
                <a:solidFill>
                  <a:srgbClr val="002060"/>
                </a:solidFill>
                <a:latin typeface="+mj-lt"/>
              </a:rPr>
              <a:t>Dezembro</a:t>
            </a:r>
          </a:p>
          <a:p>
            <a:endParaRPr lang="pt-PT" sz="1600" b="1" dirty="0">
              <a:solidFill>
                <a:srgbClr val="002060"/>
              </a:solidFill>
              <a:latin typeface="+mj-lt"/>
            </a:endParaRPr>
          </a:p>
          <a:p>
            <a:r>
              <a:rPr lang="pt-PT" sz="1600" b="1" dirty="0">
                <a:solidFill>
                  <a:srgbClr val="002060"/>
                </a:solidFill>
                <a:latin typeface="+mj-lt"/>
              </a:rPr>
              <a:t>- Campanha de Natal 2026:</a:t>
            </a:r>
          </a:p>
          <a:p>
            <a:r>
              <a:rPr lang="pt-PT" sz="1600" b="1" dirty="0">
                <a:solidFill>
                  <a:srgbClr val="002060"/>
                </a:solidFill>
                <a:latin typeface="+mj-lt"/>
              </a:rPr>
              <a:t>		</a:t>
            </a:r>
            <a:r>
              <a:rPr lang="pt-PT" sz="16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- Sorteio de Natal;</a:t>
            </a:r>
          </a:p>
          <a:p>
            <a:r>
              <a:rPr lang="pt-PT" sz="16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		- Concurso de Montra de Natal;</a:t>
            </a:r>
          </a:p>
          <a:p>
            <a:r>
              <a:rPr lang="pt-PT" sz="16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	</a:t>
            </a:r>
            <a:r>
              <a:rPr lang="pt-PT" sz="1600" dirty="0">
                <a:solidFill>
                  <a:srgbClr val="003366"/>
                </a:solidFill>
                <a:latin typeface="+mj-lt"/>
                <a:cs typeface="Times New Roman" panose="02020603050405020304" pitchFamily="18" charset="0"/>
              </a:rPr>
              <a:t>	- Concurso Melhor embrulho de Natal;</a:t>
            </a:r>
          </a:p>
          <a:p>
            <a:r>
              <a:rPr lang="pt-PT" sz="16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		- Animação com som de rua ambiente.</a:t>
            </a:r>
          </a:p>
          <a:p>
            <a:endParaRPr lang="pt-PT" sz="1600" dirty="0">
              <a:solidFill>
                <a:schemeClr val="accent2">
                  <a:lumMod val="50000"/>
                </a:schemeClr>
              </a:solidFill>
              <a:latin typeface="+mj-lt"/>
            </a:endParaRPr>
          </a:p>
          <a:p>
            <a:r>
              <a:rPr lang="pt-PT" sz="1600" dirty="0">
                <a:solidFill>
                  <a:schemeClr val="accent2">
                    <a:lumMod val="50000"/>
                  </a:schemeClr>
                </a:solidFill>
                <a:latin typeface="+mj-lt"/>
              </a:rPr>
              <a:t> </a:t>
            </a:r>
            <a:endParaRPr lang="pt-PT" sz="1600" dirty="0">
              <a:latin typeface="+mj-lt"/>
            </a:endParaRPr>
          </a:p>
          <a:p>
            <a:endParaRPr lang="pt-PT" sz="2000" u="sng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4342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0F1BBB71-D972-4B39-B087-9803C93D2603" descr="IMG_043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40" t="2579" r="9871" b="31843"/>
          <a:stretch/>
        </p:blipFill>
        <p:spPr bwMode="auto">
          <a:xfrm>
            <a:off x="15025" y="5565192"/>
            <a:ext cx="1592687" cy="1292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tângulo 4"/>
          <p:cNvSpPr/>
          <p:nvPr/>
        </p:nvSpPr>
        <p:spPr>
          <a:xfrm>
            <a:off x="811370" y="180304"/>
            <a:ext cx="8243854" cy="512448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r"/>
            <a:endParaRPr lang="pt-PT" sz="1600" dirty="0">
              <a:ln w="0"/>
              <a:solidFill>
                <a:schemeClr val="bg1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pt-PT" sz="1900" dirty="0">
              <a:ln w="0"/>
              <a:solidFill>
                <a:schemeClr val="accent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pt-PT" sz="1900" dirty="0">
              <a:ln w="0"/>
              <a:solidFill>
                <a:schemeClr val="accent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pt-PT" sz="1900" dirty="0">
              <a:ln w="0"/>
              <a:solidFill>
                <a:schemeClr val="accent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pt-PT" sz="1900" dirty="0">
              <a:ln w="0"/>
              <a:solidFill>
                <a:schemeClr val="accent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r">
              <a:lnSpc>
                <a:spcPct val="150000"/>
              </a:lnSpc>
            </a:pPr>
            <a:r>
              <a:rPr lang="pt-PT" sz="250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	</a:t>
            </a:r>
            <a:r>
              <a:rPr lang="pt-PT" sz="25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III. ORÇAMENTO PREVISIONAL PARA O </a:t>
            </a:r>
          </a:p>
          <a:p>
            <a:pPr algn="r">
              <a:lnSpc>
                <a:spcPct val="150000"/>
              </a:lnSpc>
            </a:pPr>
            <a:r>
              <a:rPr lang="pt-PT" sz="25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		EXERCÍCIO DE 2026</a:t>
            </a:r>
          </a:p>
          <a:p>
            <a:endParaRPr lang="pt-PT" sz="2000" dirty="0">
              <a:solidFill>
                <a:srgbClr val="002060"/>
              </a:solidFill>
            </a:endParaRPr>
          </a:p>
          <a:p>
            <a:endParaRPr lang="pt-PT" sz="2000" u="sng" dirty="0">
              <a:solidFill>
                <a:schemeClr val="accent2">
                  <a:lumMod val="50000"/>
                </a:schemeClr>
              </a:solidFill>
            </a:endParaRPr>
          </a:p>
          <a:p>
            <a:endParaRPr lang="pt-PT" sz="2000" u="sng" dirty="0">
              <a:solidFill>
                <a:schemeClr val="accent2">
                  <a:lumMod val="50000"/>
                </a:schemeClr>
              </a:solidFill>
            </a:endParaRPr>
          </a:p>
          <a:p>
            <a:endParaRPr lang="pt-PT" sz="2000" u="sng" dirty="0">
              <a:solidFill>
                <a:schemeClr val="accent2">
                  <a:lumMod val="50000"/>
                </a:schemeClr>
              </a:solidFill>
            </a:endParaRPr>
          </a:p>
          <a:p>
            <a:endParaRPr lang="pt-PT" sz="2000" u="sng" dirty="0">
              <a:solidFill>
                <a:schemeClr val="accent2">
                  <a:lumMod val="50000"/>
                </a:schemeClr>
              </a:solidFill>
            </a:endParaRPr>
          </a:p>
          <a:p>
            <a:endParaRPr lang="pt-PT" sz="2000" u="sng" dirty="0">
              <a:solidFill>
                <a:schemeClr val="accent2">
                  <a:lumMod val="50000"/>
                </a:schemeClr>
              </a:solidFill>
            </a:endParaRPr>
          </a:p>
          <a:p>
            <a:endParaRPr lang="pt-PT" sz="2000" u="sng" dirty="0">
              <a:solidFill>
                <a:schemeClr val="accent2">
                  <a:lumMod val="50000"/>
                </a:schemeClr>
              </a:solidFill>
            </a:endParaRPr>
          </a:p>
          <a:p>
            <a:endParaRPr lang="pt-PT" sz="2000" u="sng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7649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55379" y="44747"/>
            <a:ext cx="12067491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r"/>
            <a:r>
              <a:rPr lang="pt-PT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I. DEMONSTRAÇÃO PREVISIONAL DE RESULTADOS </a:t>
            </a:r>
          </a:p>
        </p:txBody>
      </p:sp>
      <p:pic>
        <p:nvPicPr>
          <p:cNvPr id="1026" name="0F1BBB71-D972-4B39-B087-9803C93D2603" descr="IMG_0438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40" t="2579" r="9871" b="31843"/>
          <a:stretch/>
        </p:blipFill>
        <p:spPr bwMode="auto">
          <a:xfrm>
            <a:off x="285714" y="5948039"/>
            <a:ext cx="832569" cy="6758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F31798CF-594A-4B19-9DB8-BDE599124E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379" y="925224"/>
            <a:ext cx="12151968" cy="5932776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4E1222C8-77CC-4CC2-83C1-D7A0D9901DE5}"/>
              </a:ext>
            </a:extLst>
          </p:cNvPr>
          <p:cNvSpPr/>
          <p:nvPr/>
        </p:nvSpPr>
        <p:spPr>
          <a:xfrm>
            <a:off x="447475" y="361878"/>
            <a:ext cx="11675395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r"/>
            <a:r>
              <a:rPr lang="pt-PT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Para o ano de 2026</a:t>
            </a:r>
          </a:p>
        </p:txBody>
      </p:sp>
    </p:spTree>
    <p:extLst>
      <p:ext uri="{BB962C8B-B14F-4D97-AF65-F5344CB8AC3E}">
        <p14:creationId xmlns:p14="http://schemas.microsoft.com/office/powerpoint/2010/main" val="17826191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112034" y="109513"/>
            <a:ext cx="12079966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r"/>
            <a:r>
              <a:rPr lang="pt-PT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II. BALANÇO PREVISIONAL DE RESULTADOS </a:t>
            </a:r>
          </a:p>
        </p:txBody>
      </p:sp>
      <p:pic>
        <p:nvPicPr>
          <p:cNvPr id="1026" name="0F1BBB71-D972-4B39-B087-9803C93D2603" descr="IMG_043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40" t="2579" r="9871" b="31843"/>
          <a:stretch/>
        </p:blipFill>
        <p:spPr bwMode="auto">
          <a:xfrm>
            <a:off x="285714" y="5948039"/>
            <a:ext cx="832569" cy="6758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34AFC35F-3C9D-4F8A-BCC4-4644BEC94E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54" y="0"/>
            <a:ext cx="7092701" cy="3565658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44CBCE9F-D6C7-4767-95CB-A847A14096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54" y="3566994"/>
            <a:ext cx="7092701" cy="3163744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6CF312C5-5509-4EFF-AA53-964929266866}"/>
              </a:ext>
            </a:extLst>
          </p:cNvPr>
          <p:cNvSpPr/>
          <p:nvPr/>
        </p:nvSpPr>
        <p:spPr>
          <a:xfrm>
            <a:off x="112034" y="535570"/>
            <a:ext cx="12079966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r"/>
            <a:r>
              <a:rPr lang="pt-PT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Para o ano 2026</a:t>
            </a:r>
          </a:p>
        </p:txBody>
      </p:sp>
    </p:spTree>
    <p:extLst>
      <p:ext uri="{BB962C8B-B14F-4D97-AF65-F5344CB8AC3E}">
        <p14:creationId xmlns:p14="http://schemas.microsoft.com/office/powerpoint/2010/main" val="11544110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0F1BBB71-D972-4B39-B087-9803C93D2603" descr="IMG_043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40" t="2579" r="9871" b="31843"/>
          <a:stretch/>
        </p:blipFill>
        <p:spPr bwMode="auto">
          <a:xfrm>
            <a:off x="15025" y="5565192"/>
            <a:ext cx="1592687" cy="1292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tângulo 4"/>
          <p:cNvSpPr/>
          <p:nvPr/>
        </p:nvSpPr>
        <p:spPr>
          <a:xfrm>
            <a:off x="509528" y="1902572"/>
            <a:ext cx="9156043" cy="338554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r"/>
            <a:endParaRPr lang="pt-PT" sz="1600" dirty="0">
              <a:ln w="0"/>
              <a:solidFill>
                <a:schemeClr val="bg1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r"/>
            <a:endParaRPr lang="pt-PT" sz="1600" dirty="0">
              <a:ln w="0"/>
              <a:solidFill>
                <a:schemeClr val="bg1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pt-PT" sz="1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pt-PT" sz="1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pt-PT" dirty="0">
              <a:ln w="0"/>
              <a:solidFill>
                <a:schemeClr val="accent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pt-PT" sz="2000" u="sng" dirty="0">
              <a:ln w="0"/>
              <a:solidFill>
                <a:schemeClr val="accent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r"/>
            <a:r>
              <a:rPr lang="pt-PT" sz="20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Agradecemos a V. Presença!</a:t>
            </a:r>
          </a:p>
          <a:p>
            <a:endParaRPr lang="pt-PT" sz="2000" u="sng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pt-PT" sz="2000" u="sng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pt-PT" sz="2000" u="sng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pt-PT" sz="2000" u="sng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pt-PT" sz="2000" u="sng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15326994"/>
      </p:ext>
    </p:extLst>
  </p:cSld>
  <p:clrMapOvr>
    <a:masterClrMapping/>
  </p:clrMapOvr>
</p:sld>
</file>

<file path=ppt/theme/theme1.xml><?xml version="1.0" encoding="utf-8"?>
<a:theme xmlns:a="http://schemas.openxmlformats.org/drawingml/2006/main" name="Aspeto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5320</TotalTime>
  <Words>1465</Words>
  <Application>Microsoft Office PowerPoint</Application>
  <PresentationFormat>Ecrã Panorâmico</PresentationFormat>
  <Paragraphs>222</Paragraphs>
  <Slides>18</Slides>
  <Notes>1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18</vt:i4>
      </vt:variant>
    </vt:vector>
  </HeadingPairs>
  <TitlesOfParts>
    <vt:vector size="24" baseType="lpstr">
      <vt:lpstr>Arial</vt:lpstr>
      <vt:lpstr>Calibri</vt:lpstr>
      <vt:lpstr>Trebuchet MS</vt:lpstr>
      <vt:lpstr>Wingdings</vt:lpstr>
      <vt:lpstr>Wingdings 3</vt:lpstr>
      <vt:lpstr>Aspeto</vt:lpstr>
      <vt:lpstr>          Plano de Atividades 2026   Orçamento previsional 2026          Fundão, 23 de março de 2026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Que desafios?</dc:title>
  <dc:creator>nunosantos.remagril@gmail.com</dc:creator>
  <cp:lastModifiedBy>Eugenia Acicf</cp:lastModifiedBy>
  <cp:revision>76</cp:revision>
  <cp:lastPrinted>2026-03-23T16:48:53Z</cp:lastPrinted>
  <dcterms:created xsi:type="dcterms:W3CDTF">2023-09-11T16:48:37Z</dcterms:created>
  <dcterms:modified xsi:type="dcterms:W3CDTF">2026-03-23T17:46:09Z</dcterms:modified>
</cp:coreProperties>
</file>